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0" r:id="rId3"/>
    <p:sldId id="261" r:id="rId4"/>
    <p:sldId id="262" r:id="rId5"/>
    <p:sldId id="269" r:id="rId6"/>
    <p:sldId id="267" r:id="rId7"/>
    <p:sldId id="268" r:id="rId8"/>
    <p:sldId id="270" r:id="rId9"/>
    <p:sldId id="274" r:id="rId10"/>
    <p:sldId id="272" r:id="rId11"/>
    <p:sldId id="271" r:id="rId12"/>
    <p:sldId id="273" r:id="rId13"/>
    <p:sldId id="275"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63" d="100"/>
          <a:sy n="63" d="100"/>
        </p:scale>
        <p:origin x="72" y="10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EFD9F-872F-4175-98DC-7084E07E165A}" type="datetimeFigureOut">
              <a:rPr lang="en-US" smtClean="0"/>
              <a:t>11/8/2017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F548C-1EE2-44AD-9D28-32AF6918FBB6}" type="slidenum">
              <a:rPr lang="en-US" smtClean="0"/>
              <a:t>‹#›</a:t>
            </a:fld>
            <a:endParaRPr lang="en-US"/>
          </a:p>
        </p:txBody>
      </p:sp>
    </p:spTree>
    <p:extLst>
      <p:ext uri="{BB962C8B-B14F-4D97-AF65-F5344CB8AC3E}">
        <p14:creationId xmlns:p14="http://schemas.microsoft.com/office/powerpoint/2010/main" val="148571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5F8064-D8C8-4854-BA22-9A8323D27939}" type="slidenum">
              <a:rPr lang="en-US" altLang="en-US"/>
              <a:pPr/>
              <a:t>1</a:t>
            </a:fld>
            <a:endParaRPr lang="en-US" alt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2536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9133A2-E02E-4E34-9741-71FFC68F1015}" type="slidenum">
              <a:rPr lang="en-US" altLang="en-US"/>
              <a:pPr eaLnBrk="1" hangingPunct="1"/>
              <a:t>2</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latin typeface="Arial" panose="020B0604020202020204" pitchFamily="34" charset="0"/>
              </a:rPr>
              <a:t>Facts and Statistics</a:t>
            </a:r>
          </a:p>
          <a:p>
            <a:pPr marL="228600" indent="-228600" eaLnBrk="1" hangingPunct="1"/>
            <a:r>
              <a:rPr lang="en-US" altLang="en-US" smtClean="0">
                <a:latin typeface="Arial" panose="020B0604020202020204" pitchFamily="34" charset="0"/>
              </a:rPr>
              <a:t>- Definition of Mild TBI: </a:t>
            </a:r>
            <a:r>
              <a:rPr lang="en-US" altLang="en-US" b="1" smtClean="0">
                <a:latin typeface="Arial" panose="020B0604020202020204" pitchFamily="34" charset="0"/>
              </a:rPr>
              <a:t>person who has had a traumatically induced physiological disruption of brain function, as manifested by a least one of the following: </a:t>
            </a:r>
            <a:endParaRPr lang="en-US" altLang="en-US" smtClean="0">
              <a:latin typeface="Arial" panose="020B0604020202020204" pitchFamily="34" charset="0"/>
            </a:endParaRPr>
          </a:p>
          <a:p>
            <a:pPr marL="228600" indent="-228600" eaLnBrk="1" hangingPunct="1"/>
            <a:r>
              <a:rPr lang="en-US" altLang="en-US" smtClean="0">
                <a:latin typeface="Arial" panose="020B0604020202020204" pitchFamily="34" charset="0"/>
              </a:rPr>
              <a:t>	any period of loss of consciousness; </a:t>
            </a:r>
          </a:p>
          <a:p>
            <a:pPr marL="228600" indent="-228600" eaLnBrk="1" hangingPunct="1"/>
            <a:r>
              <a:rPr lang="en-US" altLang="en-US" smtClean="0">
                <a:latin typeface="Arial" panose="020B0604020202020204" pitchFamily="34" charset="0"/>
              </a:rPr>
              <a:t>	any loss of memory for events immediately before or after the accident; </a:t>
            </a:r>
          </a:p>
          <a:p>
            <a:pPr marL="228600" indent="-228600" eaLnBrk="1" hangingPunct="1"/>
            <a:r>
              <a:rPr lang="en-US" altLang="en-US" smtClean="0">
                <a:latin typeface="Arial" panose="020B0604020202020204" pitchFamily="34" charset="0"/>
              </a:rPr>
              <a:t>	any alteration in mental state at the time of the accident (eg, feeling dazed, disoriented or confused); and </a:t>
            </a:r>
          </a:p>
          <a:p>
            <a:pPr marL="228600" indent="-228600" eaLnBrk="1" hangingPunct="1"/>
            <a:r>
              <a:rPr lang="en-US" altLang="en-US" smtClean="0">
                <a:latin typeface="Arial" panose="020B0604020202020204" pitchFamily="34" charset="0"/>
              </a:rPr>
              <a:t>	focal neurological deficit(s) that may or may not be transient; </a:t>
            </a:r>
          </a:p>
          <a:p>
            <a:pPr marL="228600" indent="-228600" eaLnBrk="1" hangingPunct="1">
              <a:buFontTx/>
              <a:buAutoNum type="arabicPeriod" startAt="4"/>
            </a:pPr>
            <a:endParaRPr lang="en-US" altLang="en-US" smtClean="0">
              <a:latin typeface="Arial" panose="020B0604020202020204" pitchFamily="34" charset="0"/>
            </a:endParaRPr>
          </a:p>
          <a:p>
            <a:pPr marL="228600" indent="-228600" eaLnBrk="1" hangingPunct="1">
              <a:buFontTx/>
              <a:buAutoNum type="arabicPeriod"/>
            </a:pPr>
            <a:r>
              <a:rPr lang="en-US" altLang="en-US" smtClean="0">
                <a:latin typeface="Arial" panose="020B0604020202020204" pitchFamily="34" charset="0"/>
              </a:rPr>
              <a:t>Causes and Leading Causes:</a:t>
            </a:r>
          </a:p>
          <a:p>
            <a:pPr marL="228600" indent="-228600" eaLnBrk="1" hangingPunct="1"/>
            <a:r>
              <a:rPr lang="en-US" altLang="en-US" smtClean="0">
                <a:latin typeface="Arial" panose="020B0604020202020204" pitchFamily="34" charset="0"/>
              </a:rPr>
              <a:t>- Falls cause half (50%) of the TBIs among children aged 0 to 14 years and 61% of all TBIs among adults aged 65 years and older.***</a:t>
            </a:r>
          </a:p>
        </p:txBody>
      </p:sp>
    </p:spTree>
    <p:extLst>
      <p:ext uri="{BB962C8B-B14F-4D97-AF65-F5344CB8AC3E}">
        <p14:creationId xmlns:p14="http://schemas.microsoft.com/office/powerpoint/2010/main" val="155932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E56BE6-90C9-45FE-B313-5160EC1592A4}" type="slidenum">
              <a:rPr lang="en-US" altLang="en-US"/>
              <a:pPr eaLnBrk="1" hangingPunct="1"/>
              <a:t>3</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2622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2F250DF-A635-4D41-93EB-B1E4D23174D3}" type="slidenum">
              <a:rPr lang="en-US" altLang="en-US" sz="1200"/>
              <a:pPr algn="r" eaLnBrk="1" hangingPunct="1"/>
              <a:t>4</a:t>
            </a:fld>
            <a:endParaRPr lang="en-US" altLang="en-US" sz="1200"/>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Talk about cellular response and protein changes, published in literature following TBI</a:t>
            </a:r>
          </a:p>
          <a:p>
            <a:pPr eaLnBrk="1" hangingPunct="1"/>
            <a:r>
              <a:rPr lang="en-US" altLang="en-US" smtClean="0">
                <a:latin typeface="Arial" panose="020B0604020202020204" pitchFamily="34" charset="0"/>
              </a:rPr>
              <a:t>-</a:t>
            </a:r>
          </a:p>
        </p:txBody>
      </p:sp>
    </p:spTree>
    <p:extLst>
      <p:ext uri="{BB962C8B-B14F-4D97-AF65-F5344CB8AC3E}">
        <p14:creationId xmlns:p14="http://schemas.microsoft.com/office/powerpoint/2010/main" val="297630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AFEE83-2CB4-45F2-9075-698324A0B0C3}"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7C1BC-4E3D-4960-85EC-21853BA7F865}" type="slidenum">
              <a:rPr lang="en-US" smtClean="0"/>
              <a:t>‹#›</a:t>
            </a:fld>
            <a:endParaRPr lang="en-US"/>
          </a:p>
        </p:txBody>
      </p:sp>
    </p:spTree>
    <p:extLst>
      <p:ext uri="{BB962C8B-B14F-4D97-AF65-F5344CB8AC3E}">
        <p14:creationId xmlns:p14="http://schemas.microsoft.com/office/powerpoint/2010/main" val="1234196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AFEE83-2CB4-45F2-9075-698324A0B0C3}"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7C1BC-4E3D-4960-85EC-21853BA7F865}" type="slidenum">
              <a:rPr lang="en-US" smtClean="0"/>
              <a:t>‹#›</a:t>
            </a:fld>
            <a:endParaRPr lang="en-US"/>
          </a:p>
        </p:txBody>
      </p:sp>
    </p:spTree>
    <p:extLst>
      <p:ext uri="{BB962C8B-B14F-4D97-AF65-F5344CB8AC3E}">
        <p14:creationId xmlns:p14="http://schemas.microsoft.com/office/powerpoint/2010/main" val="2906892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AFEE83-2CB4-45F2-9075-698324A0B0C3}"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7C1BC-4E3D-4960-85EC-21853BA7F865}" type="slidenum">
              <a:rPr lang="en-US" smtClean="0"/>
              <a:t>‹#›</a:t>
            </a:fld>
            <a:endParaRPr lang="en-US"/>
          </a:p>
        </p:txBody>
      </p:sp>
    </p:spTree>
    <p:extLst>
      <p:ext uri="{BB962C8B-B14F-4D97-AF65-F5344CB8AC3E}">
        <p14:creationId xmlns:p14="http://schemas.microsoft.com/office/powerpoint/2010/main" val="18246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A98259C-6123-4B62-81E0-3E2E7B167D1F}" type="slidenum">
              <a:rPr lang="en-US" altLang="en-US"/>
              <a:pPr/>
              <a:t>‹#›</a:t>
            </a:fld>
            <a:endParaRPr lang="en-US" altLang="en-US"/>
          </a:p>
        </p:txBody>
      </p:sp>
    </p:spTree>
    <p:extLst>
      <p:ext uri="{BB962C8B-B14F-4D97-AF65-F5344CB8AC3E}">
        <p14:creationId xmlns:p14="http://schemas.microsoft.com/office/powerpoint/2010/main" val="1903586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51CAE28-E5F2-43E3-899B-CC38707F5E52}" type="slidenum">
              <a:rPr lang="en-US" altLang="en-US"/>
              <a:pPr/>
              <a:t>‹#›</a:t>
            </a:fld>
            <a:endParaRPr lang="en-US" altLang="en-US"/>
          </a:p>
        </p:txBody>
      </p:sp>
    </p:spTree>
    <p:extLst>
      <p:ext uri="{BB962C8B-B14F-4D97-AF65-F5344CB8AC3E}">
        <p14:creationId xmlns:p14="http://schemas.microsoft.com/office/powerpoint/2010/main" val="377953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AFEE83-2CB4-45F2-9075-698324A0B0C3}"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7C1BC-4E3D-4960-85EC-21853BA7F865}" type="slidenum">
              <a:rPr lang="en-US" smtClean="0"/>
              <a:t>‹#›</a:t>
            </a:fld>
            <a:endParaRPr lang="en-US"/>
          </a:p>
        </p:txBody>
      </p:sp>
    </p:spTree>
    <p:extLst>
      <p:ext uri="{BB962C8B-B14F-4D97-AF65-F5344CB8AC3E}">
        <p14:creationId xmlns:p14="http://schemas.microsoft.com/office/powerpoint/2010/main" val="208930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AFEE83-2CB4-45F2-9075-698324A0B0C3}"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7C1BC-4E3D-4960-85EC-21853BA7F865}" type="slidenum">
              <a:rPr lang="en-US" smtClean="0"/>
              <a:t>‹#›</a:t>
            </a:fld>
            <a:endParaRPr lang="en-US"/>
          </a:p>
        </p:txBody>
      </p:sp>
    </p:spTree>
    <p:extLst>
      <p:ext uri="{BB962C8B-B14F-4D97-AF65-F5344CB8AC3E}">
        <p14:creationId xmlns:p14="http://schemas.microsoft.com/office/powerpoint/2010/main" val="2944340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AFEE83-2CB4-45F2-9075-698324A0B0C3}"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7C1BC-4E3D-4960-85EC-21853BA7F865}" type="slidenum">
              <a:rPr lang="en-US" smtClean="0"/>
              <a:t>‹#›</a:t>
            </a:fld>
            <a:endParaRPr lang="en-US"/>
          </a:p>
        </p:txBody>
      </p:sp>
    </p:spTree>
    <p:extLst>
      <p:ext uri="{BB962C8B-B14F-4D97-AF65-F5344CB8AC3E}">
        <p14:creationId xmlns:p14="http://schemas.microsoft.com/office/powerpoint/2010/main" val="393789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AFEE83-2CB4-45F2-9075-698324A0B0C3}"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F7C1BC-4E3D-4960-85EC-21853BA7F865}" type="slidenum">
              <a:rPr lang="en-US" smtClean="0"/>
              <a:t>‹#›</a:t>
            </a:fld>
            <a:endParaRPr lang="en-US"/>
          </a:p>
        </p:txBody>
      </p:sp>
    </p:spTree>
    <p:extLst>
      <p:ext uri="{BB962C8B-B14F-4D97-AF65-F5344CB8AC3E}">
        <p14:creationId xmlns:p14="http://schemas.microsoft.com/office/powerpoint/2010/main" val="2363301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AFEE83-2CB4-45F2-9075-698324A0B0C3}"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F7C1BC-4E3D-4960-85EC-21853BA7F865}" type="slidenum">
              <a:rPr lang="en-US" smtClean="0"/>
              <a:t>‹#›</a:t>
            </a:fld>
            <a:endParaRPr lang="en-US"/>
          </a:p>
        </p:txBody>
      </p:sp>
    </p:spTree>
    <p:extLst>
      <p:ext uri="{BB962C8B-B14F-4D97-AF65-F5344CB8AC3E}">
        <p14:creationId xmlns:p14="http://schemas.microsoft.com/office/powerpoint/2010/main" val="329069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FEE83-2CB4-45F2-9075-698324A0B0C3}"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F7C1BC-4E3D-4960-85EC-21853BA7F865}" type="slidenum">
              <a:rPr lang="en-US" smtClean="0"/>
              <a:t>‹#›</a:t>
            </a:fld>
            <a:endParaRPr lang="en-US"/>
          </a:p>
        </p:txBody>
      </p:sp>
    </p:spTree>
    <p:extLst>
      <p:ext uri="{BB962C8B-B14F-4D97-AF65-F5344CB8AC3E}">
        <p14:creationId xmlns:p14="http://schemas.microsoft.com/office/powerpoint/2010/main" val="618598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FEE83-2CB4-45F2-9075-698324A0B0C3}"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7C1BC-4E3D-4960-85EC-21853BA7F865}" type="slidenum">
              <a:rPr lang="en-US" smtClean="0"/>
              <a:t>‹#›</a:t>
            </a:fld>
            <a:endParaRPr lang="en-US"/>
          </a:p>
        </p:txBody>
      </p:sp>
    </p:spTree>
    <p:extLst>
      <p:ext uri="{BB962C8B-B14F-4D97-AF65-F5344CB8AC3E}">
        <p14:creationId xmlns:p14="http://schemas.microsoft.com/office/powerpoint/2010/main" val="429129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FEE83-2CB4-45F2-9075-698324A0B0C3}"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7C1BC-4E3D-4960-85EC-21853BA7F865}" type="slidenum">
              <a:rPr lang="en-US" smtClean="0"/>
              <a:t>‹#›</a:t>
            </a:fld>
            <a:endParaRPr lang="en-US"/>
          </a:p>
        </p:txBody>
      </p:sp>
    </p:spTree>
    <p:extLst>
      <p:ext uri="{BB962C8B-B14F-4D97-AF65-F5344CB8AC3E}">
        <p14:creationId xmlns:p14="http://schemas.microsoft.com/office/powerpoint/2010/main" val="2477775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FEE83-2CB4-45F2-9075-698324A0B0C3}" type="datetimeFigureOut">
              <a:rPr lang="en-US" smtClean="0"/>
              <a:t>11/8/2017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7C1BC-4E3D-4960-85EC-21853BA7F865}" type="slidenum">
              <a:rPr lang="en-US" smtClean="0"/>
              <a:t>‹#›</a:t>
            </a:fld>
            <a:endParaRPr lang="en-US"/>
          </a:p>
        </p:txBody>
      </p:sp>
    </p:spTree>
    <p:extLst>
      <p:ext uri="{BB962C8B-B14F-4D97-AF65-F5344CB8AC3E}">
        <p14:creationId xmlns:p14="http://schemas.microsoft.com/office/powerpoint/2010/main" val="25071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399593" y="762000"/>
            <a:ext cx="8447672" cy="2743200"/>
          </a:xfrm>
        </p:spPr>
        <p:txBody>
          <a:bodyPr/>
          <a:lstStyle/>
          <a:p>
            <a:r>
              <a:rPr lang="en-US" sz="3200" dirty="0"/>
              <a:t/>
            </a:r>
            <a:br>
              <a:rPr lang="en-US" sz="3200" dirty="0"/>
            </a:br>
            <a:r>
              <a:rPr lang="en-US" sz="3200" dirty="0"/>
              <a:t> Comparative Evaluation of Mannitol and Hypertonic Saline in the Treatment of Experimental Traumatic Brain Injury </a:t>
            </a:r>
            <a:r>
              <a:rPr lang="en-US" altLang="en-US" sz="3200" dirty="0"/>
              <a:t/>
            </a:r>
            <a:br>
              <a:rPr lang="en-US" altLang="en-US" sz="3200" dirty="0"/>
            </a:br>
            <a:r>
              <a:rPr lang="en-US" altLang="en-US" sz="3200" dirty="0"/>
              <a:t/>
            </a:r>
            <a:br>
              <a:rPr lang="en-US" altLang="en-US" sz="3200" dirty="0"/>
            </a:br>
            <a:r>
              <a:rPr lang="en-US" altLang="en-US" sz="2400" dirty="0"/>
              <a:t>CNI: </a:t>
            </a:r>
            <a:r>
              <a:rPr lang="en-US" altLang="en-US" sz="2400" dirty="0" smtClean="0"/>
              <a:t>RFP#17-002- A262-76756 </a:t>
            </a:r>
            <a:endParaRPr lang="en-US" altLang="en-US" sz="2400" dirty="0"/>
          </a:p>
        </p:txBody>
      </p:sp>
      <p:sp>
        <p:nvSpPr>
          <p:cNvPr id="32771" name="Rectangle 3"/>
          <p:cNvSpPr>
            <a:spLocks noGrp="1" noChangeArrowheads="1"/>
          </p:cNvSpPr>
          <p:nvPr>
            <p:ph type="subTitle" idx="1"/>
          </p:nvPr>
        </p:nvSpPr>
        <p:spPr>
          <a:xfrm>
            <a:off x="2895600" y="4191000"/>
            <a:ext cx="6553200" cy="2286000"/>
          </a:xfrm>
        </p:spPr>
        <p:txBody>
          <a:bodyPr>
            <a:normAutofit fontScale="92500" lnSpcReduction="20000"/>
          </a:bodyPr>
          <a:lstStyle/>
          <a:p>
            <a:pPr>
              <a:lnSpc>
                <a:spcPct val="80000"/>
              </a:lnSpc>
            </a:pPr>
            <a:r>
              <a:rPr lang="en-US" altLang="en-US" sz="2200" dirty="0" smtClean="0"/>
              <a:t>Alex Valadka M.D.</a:t>
            </a:r>
          </a:p>
          <a:p>
            <a:pPr>
              <a:lnSpc>
                <a:spcPct val="80000"/>
              </a:lnSpc>
            </a:pPr>
            <a:r>
              <a:rPr lang="en-US" altLang="en-US" sz="2200" dirty="0" smtClean="0"/>
              <a:t>Dong </a:t>
            </a:r>
            <a:r>
              <a:rPr lang="en-US" altLang="en-US" sz="2200" dirty="0"/>
              <a:t>Sun, MD, Ph.D.</a:t>
            </a:r>
          </a:p>
          <a:p>
            <a:pPr>
              <a:lnSpc>
                <a:spcPct val="80000"/>
              </a:lnSpc>
            </a:pPr>
            <a:endParaRPr lang="en-US" altLang="en-US" sz="2200" dirty="0"/>
          </a:p>
          <a:p>
            <a:pPr>
              <a:lnSpc>
                <a:spcPct val="80000"/>
              </a:lnSpc>
            </a:pPr>
            <a:r>
              <a:rPr lang="en-US" altLang="en-US" sz="2200" dirty="0"/>
              <a:t>Department of </a:t>
            </a:r>
            <a:r>
              <a:rPr lang="en-US" altLang="en-US" sz="2200" dirty="0" smtClean="0"/>
              <a:t>Neurosurgery</a:t>
            </a:r>
            <a:endParaRPr lang="en-US" altLang="en-US" sz="2200" dirty="0"/>
          </a:p>
          <a:p>
            <a:pPr>
              <a:lnSpc>
                <a:spcPct val="80000"/>
              </a:lnSpc>
            </a:pPr>
            <a:r>
              <a:rPr lang="en-US" altLang="en-US" sz="2200" dirty="0"/>
              <a:t>Medical College of Virginia</a:t>
            </a:r>
          </a:p>
          <a:p>
            <a:pPr>
              <a:lnSpc>
                <a:spcPct val="80000"/>
              </a:lnSpc>
            </a:pPr>
            <a:r>
              <a:rPr lang="en-US" altLang="en-US" sz="2200" dirty="0"/>
              <a:t>Virginia Commonwealth University</a:t>
            </a:r>
          </a:p>
          <a:p>
            <a:pPr>
              <a:lnSpc>
                <a:spcPct val="80000"/>
              </a:lnSpc>
            </a:pPr>
            <a:r>
              <a:rPr lang="en-US" altLang="en-US" sz="2200" dirty="0"/>
              <a:t>Richmond, VA, U.S.A</a:t>
            </a:r>
          </a:p>
          <a:p>
            <a:pPr>
              <a:lnSpc>
                <a:spcPct val="80000"/>
              </a:lnSpc>
            </a:pPr>
            <a:endParaRPr lang="en-US" altLang="en-US" sz="2200" dirty="0"/>
          </a:p>
        </p:txBody>
      </p:sp>
    </p:spTree>
    <p:extLst>
      <p:ext uri="{BB962C8B-B14F-4D97-AF65-F5344CB8AC3E}">
        <p14:creationId xmlns:p14="http://schemas.microsoft.com/office/powerpoint/2010/main" val="220799398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45" y="203565"/>
            <a:ext cx="10515600" cy="1092200"/>
          </a:xfrm>
        </p:spPr>
        <p:txBody>
          <a:bodyPr>
            <a:normAutofit fontScale="90000"/>
          </a:bodyPr>
          <a:lstStyle/>
          <a:p>
            <a:pPr algn="ctr"/>
            <a:r>
              <a:rPr lang="en-US" dirty="0" smtClean="0"/>
              <a:t>Strategies to increase ICP following TBI in animal </a:t>
            </a:r>
            <a:r>
              <a:rPr lang="en-US" dirty="0" err="1" smtClean="0"/>
              <a:t>model:saline</a:t>
            </a:r>
            <a:r>
              <a:rPr lang="en-US" dirty="0" smtClean="0"/>
              <a:t> intraventricular infusion </a:t>
            </a:r>
            <a:endParaRPr lang="en-US" dirty="0"/>
          </a:p>
        </p:txBody>
      </p:sp>
      <p:pic>
        <p:nvPicPr>
          <p:cNvPr id="7" name="Picture 6" descr="diagram showing different strategies to increase ICP following TBI in animal model:saline intraventricular infus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45" y="1668526"/>
            <a:ext cx="3162300" cy="1834134"/>
          </a:xfrm>
          <a:prstGeom prst="rect">
            <a:avLst/>
          </a:prstGeom>
        </p:spPr>
      </p:pic>
      <p:pic>
        <p:nvPicPr>
          <p:cNvPr id="8" name="Picture 7" descr="diagram showing different strategies to increase ICP following TBI in animal model:saline intraventricular infu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141" y="1649762"/>
            <a:ext cx="3245007" cy="1834134"/>
          </a:xfrm>
          <a:prstGeom prst="rect">
            <a:avLst/>
          </a:prstGeom>
        </p:spPr>
      </p:pic>
      <p:pic>
        <p:nvPicPr>
          <p:cNvPr id="9" name="Picture 8" descr="diagram showing different strategies to increase ICP following TBI in animal model:saline intraventricular infus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172" y="1649762"/>
            <a:ext cx="3197868" cy="1871662"/>
          </a:xfrm>
          <a:prstGeom prst="rect">
            <a:avLst/>
          </a:prstGeom>
        </p:spPr>
      </p:pic>
      <p:pic>
        <p:nvPicPr>
          <p:cNvPr id="10" name="Picture 9" descr="diagram showing different strategies to increase ICP following TBI in animal model:saline intraventricular infus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8397" y="3773044"/>
            <a:ext cx="2543175" cy="2636737"/>
          </a:xfrm>
          <a:prstGeom prst="rect">
            <a:avLst/>
          </a:prstGeom>
        </p:spPr>
      </p:pic>
      <p:sp>
        <p:nvSpPr>
          <p:cNvPr id="11" name="TextBox 10"/>
          <p:cNvSpPr txBox="1"/>
          <p:nvPr/>
        </p:nvSpPr>
        <p:spPr>
          <a:xfrm>
            <a:off x="8743949" y="5724525"/>
            <a:ext cx="3343276" cy="369332"/>
          </a:xfrm>
          <a:prstGeom prst="rect">
            <a:avLst/>
          </a:prstGeom>
          <a:noFill/>
        </p:spPr>
        <p:txBody>
          <a:bodyPr wrap="square" rtlCol="0">
            <a:spAutoFit/>
          </a:bodyPr>
          <a:lstStyle/>
          <a:p>
            <a:r>
              <a:rPr lang="en-US" dirty="0" smtClean="0"/>
              <a:t>Lafrenaye et al., 2014, JCBFM 34</a:t>
            </a:r>
            <a:endParaRPr lang="en-US" dirty="0"/>
          </a:p>
        </p:txBody>
      </p:sp>
    </p:spTree>
    <p:extLst>
      <p:ext uri="{BB962C8B-B14F-4D97-AF65-F5344CB8AC3E}">
        <p14:creationId xmlns:p14="http://schemas.microsoft.com/office/powerpoint/2010/main" val="2608688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2250"/>
            <a:ext cx="10515600" cy="1325563"/>
          </a:xfrm>
        </p:spPr>
        <p:txBody>
          <a:bodyPr/>
          <a:lstStyle/>
          <a:p>
            <a:r>
              <a:rPr lang="en-US" dirty="0" smtClean="0"/>
              <a:t>Strategies to increase ICP following TBI in animal models: Bone flap reseal</a:t>
            </a:r>
            <a:endParaRPr lang="en-US" dirty="0"/>
          </a:p>
        </p:txBody>
      </p:sp>
      <p:pic>
        <p:nvPicPr>
          <p:cNvPr id="3" name="Picture 2" descr="diagram showing different strategies to increase ICP following TBI in animal model:bone flap re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644" y="1800986"/>
            <a:ext cx="9736711" cy="3323464"/>
          </a:xfrm>
          <a:prstGeom prst="rect">
            <a:avLst/>
          </a:prstGeom>
        </p:spPr>
      </p:pic>
      <p:sp>
        <p:nvSpPr>
          <p:cNvPr id="4" name="TextBox 3"/>
          <p:cNvSpPr txBox="1"/>
          <p:nvPr/>
        </p:nvSpPr>
        <p:spPr>
          <a:xfrm>
            <a:off x="6486525" y="5448300"/>
            <a:ext cx="4191000" cy="369332"/>
          </a:xfrm>
          <a:prstGeom prst="rect">
            <a:avLst/>
          </a:prstGeom>
          <a:noFill/>
        </p:spPr>
        <p:txBody>
          <a:bodyPr wrap="square" rtlCol="0">
            <a:spAutoFit/>
          </a:bodyPr>
          <a:lstStyle/>
          <a:p>
            <a:r>
              <a:rPr lang="en-US" dirty="0" err="1" smtClean="0"/>
              <a:t>Friess</a:t>
            </a:r>
            <a:r>
              <a:rPr lang="en-US" dirty="0" smtClean="0"/>
              <a:t> et al., 2015, J. </a:t>
            </a:r>
            <a:r>
              <a:rPr lang="en-US" dirty="0" err="1" smtClean="0"/>
              <a:t>Neurotrauma</a:t>
            </a:r>
            <a:r>
              <a:rPr lang="en-US" dirty="0" smtClean="0"/>
              <a:t> 32.</a:t>
            </a:r>
            <a:endParaRPr lang="en-US" dirty="0"/>
          </a:p>
        </p:txBody>
      </p:sp>
    </p:spTree>
    <p:extLst>
      <p:ext uri="{BB962C8B-B14F-4D97-AF65-F5344CB8AC3E}">
        <p14:creationId xmlns:p14="http://schemas.microsoft.com/office/powerpoint/2010/main" val="1781246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procedure:</a:t>
            </a:r>
            <a:endParaRPr lang="en-US" dirty="0"/>
          </a:p>
        </p:txBody>
      </p:sp>
      <p:pic>
        <p:nvPicPr>
          <p:cNvPr id="3" name="Picture 2" descr="drawing of a mouse skull and a photo of the surgical procedure being done on a mou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770888"/>
            <a:ext cx="7181850" cy="4012260"/>
          </a:xfrm>
          <a:prstGeom prst="rect">
            <a:avLst/>
          </a:prstGeom>
        </p:spPr>
      </p:pic>
    </p:spTree>
    <p:extLst>
      <p:ext uri="{BB962C8B-B14F-4D97-AF65-F5344CB8AC3E}">
        <p14:creationId xmlns:p14="http://schemas.microsoft.com/office/powerpoint/2010/main" val="2371506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procedures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ICP probe implantation, femoral artery and vein cannulation (Aim 1) (ventral tail artery and left jugular vein for Aim 2 study).</a:t>
            </a:r>
          </a:p>
          <a:p>
            <a:r>
              <a:rPr lang="en-US" dirty="0"/>
              <a:t> TBI (LFPI/CCI</a:t>
            </a:r>
            <a:r>
              <a:rPr lang="en-US" dirty="0" smtClean="0"/>
              <a:t>)</a:t>
            </a:r>
          </a:p>
          <a:p>
            <a:r>
              <a:rPr lang="en-US" dirty="0" smtClean="0"/>
              <a:t>ICP, MAP (mean arterial pressure) and CVP (central venous pressure) monitoring</a:t>
            </a:r>
          </a:p>
          <a:p>
            <a:r>
              <a:rPr lang="en-US" dirty="0" err="1"/>
              <a:t>O</a:t>
            </a:r>
            <a:r>
              <a:rPr lang="en-US" dirty="0" err="1" smtClean="0"/>
              <a:t>smolar</a:t>
            </a:r>
            <a:r>
              <a:rPr lang="en-US" dirty="0" smtClean="0"/>
              <a:t> </a:t>
            </a:r>
            <a:r>
              <a:rPr lang="en-US" dirty="0"/>
              <a:t>treatment: </a:t>
            </a:r>
            <a:r>
              <a:rPr lang="en-US" dirty="0" smtClean="0"/>
              <a:t>Group of animals: 1</a:t>
            </a:r>
            <a:r>
              <a:rPr lang="en-US" dirty="0"/>
              <a:t>). Sham, 2). CCI+0.9% saline, 3). CCI+20% mannitol (0.5-1g/kg), 4). CCI+3.2% HTS, 5). CCI+7.5% HTS, 6). CCI+23.4% HTS, 7). LFPI+0.9% saline, 8). LFPI+20% mannitol (0.5-1g/kg), 9). LFPI+3.2% HTS, 10). LFPI+7.5% HTS, 11). LFPI+23.4% </a:t>
            </a:r>
            <a:r>
              <a:rPr lang="en-US" dirty="0" smtClean="0"/>
              <a:t>HTS (n </a:t>
            </a:r>
            <a:r>
              <a:rPr lang="en-US" dirty="0"/>
              <a:t>= </a:t>
            </a:r>
            <a:r>
              <a:rPr lang="en-US" dirty="0" smtClean="0"/>
              <a:t>8/group). </a:t>
            </a:r>
          </a:p>
          <a:p>
            <a:r>
              <a:rPr lang="en-US" dirty="0" smtClean="0"/>
              <a:t>A </a:t>
            </a:r>
            <a:r>
              <a:rPr lang="en-US" dirty="0"/>
              <a:t>bolus volume of </a:t>
            </a:r>
            <a:r>
              <a:rPr lang="en-US" dirty="0" err="1"/>
              <a:t>equiosmolar</a:t>
            </a:r>
            <a:r>
              <a:rPr lang="en-US" dirty="0"/>
              <a:t> HTS or mannitol will be infused through the femoral vein over a 5-minute period using an infusion pump. </a:t>
            </a:r>
            <a:r>
              <a:rPr lang="en-US" dirty="0" smtClean="0"/>
              <a:t>After </a:t>
            </a:r>
            <a:r>
              <a:rPr lang="en-US" dirty="0"/>
              <a:t>treatment, animals will remain on the surgical table and be monitored for ICP for 6 hrs. If a single bonus injection will not decrease ICP below 20 mm Hg, multiple doses will be administered as needed, stopping if serum osmolality reaches 320 </a:t>
            </a:r>
            <a:r>
              <a:rPr lang="en-US" dirty="0" err="1"/>
              <a:t>mOsm</a:t>
            </a:r>
            <a:r>
              <a:rPr lang="en-US" dirty="0"/>
              <a:t>/kg. </a:t>
            </a:r>
          </a:p>
        </p:txBody>
      </p:sp>
    </p:spTree>
    <p:extLst>
      <p:ext uri="{BB962C8B-B14F-4D97-AF65-F5344CB8AC3E}">
        <p14:creationId xmlns:p14="http://schemas.microsoft.com/office/powerpoint/2010/main" val="3166749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assessment</a:t>
            </a:r>
            <a:endParaRPr lang="en-US" dirty="0"/>
          </a:p>
        </p:txBody>
      </p:sp>
      <p:sp>
        <p:nvSpPr>
          <p:cNvPr id="3" name="Content Placeholder 2"/>
          <p:cNvSpPr>
            <a:spLocks noGrp="1"/>
          </p:cNvSpPr>
          <p:nvPr>
            <p:ph idx="1"/>
          </p:nvPr>
        </p:nvSpPr>
        <p:spPr/>
        <p:txBody>
          <a:bodyPr/>
          <a:lstStyle/>
          <a:p>
            <a:r>
              <a:rPr lang="en-US" dirty="0" smtClean="0"/>
              <a:t>Biochemical analysis: arterial blood gases and for determination of hematocrit, serum osmolality, and sodium concentration.  Levels of serum Na, creatinine, and BUN will be measured, as well as blood </a:t>
            </a:r>
            <a:r>
              <a:rPr lang="en-US" smtClean="0"/>
              <a:t>viscosity.</a:t>
            </a:r>
          </a:p>
          <a:p>
            <a:r>
              <a:rPr lang="en-US" dirty="0" smtClean="0"/>
              <a:t>Brain water content</a:t>
            </a:r>
          </a:p>
          <a:p>
            <a:r>
              <a:rPr lang="en-US" dirty="0" smtClean="0"/>
              <a:t>Acute inflammation, cell death, tissue damage</a:t>
            </a:r>
          </a:p>
          <a:p>
            <a:r>
              <a:rPr lang="en-US" dirty="0" smtClean="0"/>
              <a:t>Long term effect: motor and cognitive functional recovery; neuronal cell loss; axonal injury and white matter atrophy; glial cell response.  </a:t>
            </a:r>
            <a:endParaRPr lang="en-US" dirty="0"/>
          </a:p>
        </p:txBody>
      </p:sp>
    </p:spTree>
    <p:extLst>
      <p:ext uri="{BB962C8B-B14F-4D97-AF65-F5344CB8AC3E}">
        <p14:creationId xmlns:p14="http://schemas.microsoft.com/office/powerpoint/2010/main" val="133848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1981200" y="76200"/>
            <a:ext cx="8229600" cy="655638"/>
          </a:xfrm>
        </p:spPr>
        <p:txBody>
          <a:bodyPr/>
          <a:lstStyle/>
          <a:p>
            <a:pPr eaLnBrk="1" hangingPunct="1"/>
            <a:r>
              <a:rPr lang="en-US" altLang="en-US" sz="4000" dirty="0"/>
              <a:t>The Facts and Onset of TBI</a:t>
            </a:r>
          </a:p>
        </p:txBody>
      </p:sp>
      <p:pic>
        <p:nvPicPr>
          <p:cNvPr id="3075" name="Picture 1028" descr="pyramid divided into 4 equal sections horizonally.  Bottom section has three question marks over Receiving other medical Care or No Care. Next section has 1,365,000 over Emergency Department Visits. Next section has 275,000 over Hospitalizations. Top section has 52,000 Death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76400" y="1828801"/>
            <a:ext cx="4572000" cy="2779713"/>
          </a:xfrm>
          <a:noFill/>
        </p:spPr>
      </p:pic>
      <p:pic>
        <p:nvPicPr>
          <p:cNvPr id="3076" name="Picture 1029" descr="pie graph divided into 5 sections. 10% assault, 16.5% struck by/Against. 22% Unknown/Other. 17.3% Motor Vehicle-Traffic. 35.2% Fa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316039"/>
            <a:ext cx="42672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1030"/>
          <p:cNvSpPr txBox="1">
            <a:spLocks noChangeArrowheads="1"/>
          </p:cNvSpPr>
          <p:nvPr/>
        </p:nvSpPr>
        <p:spPr bwMode="auto">
          <a:xfrm>
            <a:off x="1660526" y="6361113"/>
            <a:ext cx="6607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dirty="0"/>
              <a:t>*</a:t>
            </a:r>
            <a:r>
              <a:rPr lang="en-US" altLang="en-US" b="1" dirty="0"/>
              <a:t>statistics from Centers of Disease Control and Prevention*</a:t>
            </a:r>
            <a:endParaRPr lang="en-US" altLang="en-US" sz="1200" b="1" dirty="0"/>
          </a:p>
        </p:txBody>
      </p:sp>
    </p:spTree>
    <p:extLst>
      <p:ext uri="{BB962C8B-B14F-4D97-AF65-F5344CB8AC3E}">
        <p14:creationId xmlns:p14="http://schemas.microsoft.com/office/powerpoint/2010/main" val="2007013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sz="quarter"/>
          </p:nvPr>
        </p:nvSpPr>
        <p:spPr>
          <a:xfrm>
            <a:off x="1981200" y="152400"/>
            <a:ext cx="8229600" cy="838200"/>
          </a:xfrm>
        </p:spPr>
        <p:txBody>
          <a:bodyPr/>
          <a:lstStyle/>
          <a:p>
            <a:pPr eaLnBrk="1" hangingPunct="1"/>
            <a:r>
              <a:rPr lang="en-US" altLang="en-US" dirty="0" smtClean="0"/>
              <a:t>Traumatic Brain Injury</a:t>
            </a:r>
          </a:p>
        </p:txBody>
      </p:sp>
      <p:pic>
        <p:nvPicPr>
          <p:cNvPr id="4101" name="Picture 10" descr="man in business suit falling on concret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362200" y="1219200"/>
            <a:ext cx="3200400" cy="2922588"/>
          </a:xfrm>
          <a:noFill/>
        </p:spPr>
      </p:pic>
      <p:pic>
        <p:nvPicPr>
          <p:cNvPr id="4099" name="Picture 8" descr="Football player on the ground with two teammates standing over him."/>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553200" y="1600200"/>
            <a:ext cx="3276600" cy="4419600"/>
          </a:xfrm>
          <a:noFill/>
        </p:spPr>
      </p:pic>
      <p:pic>
        <p:nvPicPr>
          <p:cNvPr id="4100" name="Picture 9" descr="wrecked car on the back of a flatbed truck after car accident."/>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2362200" y="4343400"/>
            <a:ext cx="3200400" cy="2133600"/>
          </a:xfrm>
          <a:noFill/>
        </p:spPr>
      </p:pic>
    </p:spTree>
    <p:extLst>
      <p:ext uri="{BB962C8B-B14F-4D97-AF65-F5344CB8AC3E}">
        <p14:creationId xmlns:p14="http://schemas.microsoft.com/office/powerpoint/2010/main" val="3524124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987489" y="67810"/>
            <a:ext cx="10515600" cy="1325563"/>
          </a:xfrm>
        </p:spPr>
        <p:txBody>
          <a:bodyPr/>
          <a:lstStyle/>
          <a:p>
            <a:pPr eaLnBrk="1" hangingPunct="1"/>
            <a:r>
              <a:rPr lang="en-US" altLang="en-US" sz="4000" dirty="0"/>
              <a:t>Primary and Secondary responses following TBI</a:t>
            </a:r>
          </a:p>
        </p:txBody>
      </p:sp>
      <p:pic>
        <p:nvPicPr>
          <p:cNvPr id="5123" name="Picture 4" descr="723216-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197" y="954834"/>
            <a:ext cx="6711820" cy="568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577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severe TBI</a:t>
            </a:r>
            <a:endParaRPr lang="en-US" dirty="0"/>
          </a:p>
        </p:txBody>
      </p:sp>
      <p:sp>
        <p:nvSpPr>
          <p:cNvPr id="3" name="Content Placeholder 2"/>
          <p:cNvSpPr>
            <a:spLocks noGrp="1"/>
          </p:cNvSpPr>
          <p:nvPr>
            <p:ph idx="1"/>
          </p:nvPr>
        </p:nvSpPr>
        <p:spPr>
          <a:xfrm>
            <a:off x="838200" y="1825625"/>
            <a:ext cx="10515600" cy="3851275"/>
          </a:xfrm>
        </p:spPr>
        <p:txBody>
          <a:bodyPr/>
          <a:lstStyle/>
          <a:p>
            <a:pPr marL="0" indent="0">
              <a:buNone/>
            </a:pPr>
            <a:r>
              <a:rPr lang="en-US" dirty="0" smtClean="0"/>
              <a:t>Elevated intracranial pressure (ICP): pressure greater than 20mmHg, due to brain </a:t>
            </a:r>
            <a:r>
              <a:rPr lang="en-US" dirty="0"/>
              <a:t>edema (</a:t>
            </a:r>
            <a:r>
              <a:rPr lang="en-US" dirty="0" err="1"/>
              <a:t>vasogenic</a:t>
            </a:r>
            <a:r>
              <a:rPr lang="en-US" dirty="0"/>
              <a:t> and cytotoxic)  </a:t>
            </a:r>
            <a:endParaRPr lang="en-US" dirty="0" smtClean="0"/>
          </a:p>
          <a:p>
            <a:r>
              <a:rPr lang="en-US" dirty="0" smtClean="0"/>
              <a:t>ICP: a reflection of the relationship between changes of </a:t>
            </a:r>
            <a:r>
              <a:rPr lang="en-US" dirty="0" err="1" smtClean="0"/>
              <a:t>craniospinal</a:t>
            </a:r>
            <a:r>
              <a:rPr lang="en-US" dirty="0" smtClean="0"/>
              <a:t> volume and the ability of the </a:t>
            </a:r>
            <a:r>
              <a:rPr lang="en-US" dirty="0" err="1" smtClean="0"/>
              <a:t>craniospinal</a:t>
            </a:r>
            <a:r>
              <a:rPr lang="en-US" dirty="0" smtClean="0"/>
              <a:t> axis to accommodate the changed volume.  </a:t>
            </a:r>
          </a:p>
          <a:p>
            <a:r>
              <a:rPr lang="en-US" dirty="0" smtClean="0"/>
              <a:t>Raised ICP is associated to poorer outcome.</a:t>
            </a:r>
          </a:p>
        </p:txBody>
      </p:sp>
    </p:spTree>
    <p:extLst>
      <p:ext uri="{BB962C8B-B14F-4D97-AF65-F5344CB8AC3E}">
        <p14:creationId xmlns:p14="http://schemas.microsoft.com/office/powerpoint/2010/main" val="347054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ICP management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Decompression surgery: temporary removal of large portion of the skull (provide injured brain with extra room to swell) - worsening outcomes and high complication rate were reported. </a:t>
            </a:r>
          </a:p>
          <a:p>
            <a:r>
              <a:rPr lang="en-US" dirty="0" smtClean="0"/>
              <a:t>Hypothermia, chemically induced coma, shunt</a:t>
            </a:r>
          </a:p>
          <a:p>
            <a:r>
              <a:rPr lang="en-US" dirty="0" smtClean="0"/>
              <a:t>Osmotic treatment: Mannitol, Hypertonic saline (osmotic properties cause water to move from injured brain parenchyma into circulating, thus reducing edema; reduce blood viscosity, promote vascular autoregulation and lower cerebral blood volume).</a:t>
            </a:r>
          </a:p>
          <a:p>
            <a:r>
              <a:rPr lang="en-US" dirty="0" smtClean="0"/>
              <a:t>Osmotic treatment particularly HTS is widely used in clinic to treat elevated ICP. However, there is no guideline for its usage. No clinical or animal studies have systemically investigated the optimal dosing, timing, frequency, pharmacodynamics, side effects and long term outcomes.  This proposal will fill this gap.</a:t>
            </a:r>
          </a:p>
        </p:txBody>
      </p:sp>
    </p:spTree>
    <p:extLst>
      <p:ext uri="{BB962C8B-B14F-4D97-AF65-F5344CB8AC3E}">
        <p14:creationId xmlns:p14="http://schemas.microsoft.com/office/powerpoint/2010/main" val="287807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Aim 1:  To compare the effects of mannitol and HTS at different concentrations on ICP, brain water content, inflammation, and early neuronal cell death immediately after experimental TBI. </a:t>
            </a:r>
          </a:p>
          <a:p>
            <a:r>
              <a:rPr lang="en-US" dirty="0" smtClean="0"/>
              <a:t>Aim 2: To examine long term neuroprotective properties of mannitol and HTS: functional recoveries and brain tissue preservation after experimental TBI. </a:t>
            </a:r>
          </a:p>
          <a:p>
            <a:endParaRPr lang="en-US" dirty="0"/>
          </a:p>
        </p:txBody>
      </p:sp>
    </p:spTree>
    <p:extLst>
      <p:ext uri="{BB962C8B-B14F-4D97-AF65-F5344CB8AC3E}">
        <p14:creationId xmlns:p14="http://schemas.microsoft.com/office/powerpoint/2010/main" val="30112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575"/>
            <a:ext cx="10515600" cy="1325563"/>
          </a:xfrm>
        </p:spPr>
        <p:txBody>
          <a:bodyPr/>
          <a:lstStyle/>
          <a:p>
            <a:r>
              <a:rPr lang="en-US" dirty="0" smtClean="0"/>
              <a:t>Experimental Plan</a:t>
            </a:r>
            <a:endParaRPr lang="en-US" dirty="0"/>
          </a:p>
        </p:txBody>
      </p:sp>
      <p:sp>
        <p:nvSpPr>
          <p:cNvPr id="3" name="Content Placeholder 2"/>
          <p:cNvSpPr>
            <a:spLocks noGrp="1"/>
          </p:cNvSpPr>
          <p:nvPr>
            <p:ph idx="1"/>
          </p:nvPr>
        </p:nvSpPr>
        <p:spPr>
          <a:xfrm>
            <a:off x="838200" y="1387475"/>
            <a:ext cx="10515600" cy="5080000"/>
          </a:xfrm>
        </p:spPr>
        <p:txBody>
          <a:bodyPr>
            <a:normAutofit fontScale="92500" lnSpcReduction="20000"/>
          </a:bodyPr>
          <a:lstStyle/>
          <a:p>
            <a:pPr marL="0" indent="0">
              <a:buNone/>
            </a:pPr>
            <a:r>
              <a:rPr lang="en-US" dirty="0" smtClean="0"/>
              <a:t>Two rodent (rat) TBI models: </a:t>
            </a:r>
          </a:p>
          <a:p>
            <a:pPr marL="0" indent="0">
              <a:buNone/>
            </a:pPr>
            <a:endParaRPr lang="en-US" dirty="0"/>
          </a:p>
          <a:p>
            <a:pPr lvl="1"/>
            <a:r>
              <a:rPr lang="en-US" sz="3000" dirty="0"/>
              <a:t>C</a:t>
            </a:r>
            <a:r>
              <a:rPr lang="en-US" sz="3000" dirty="0" smtClean="0"/>
              <a:t>ontrolled cortical impact injury model (CCI): </a:t>
            </a:r>
          </a:p>
          <a:p>
            <a:pPr marL="457200" lvl="1" indent="0">
              <a:buNone/>
            </a:pPr>
            <a:r>
              <a:rPr lang="en-US" dirty="0" smtClean="0"/>
              <a:t>-Pneumatically powered metallic rod driven into the brain tissue.</a:t>
            </a:r>
          </a:p>
          <a:p>
            <a:pPr marL="457200" lvl="1" indent="0">
              <a:buNone/>
            </a:pPr>
            <a:r>
              <a:rPr lang="en-US" dirty="0" smtClean="0"/>
              <a:t>-Allows for a </a:t>
            </a:r>
            <a:r>
              <a:rPr lang="en-US" b="1" dirty="0" smtClean="0"/>
              <a:t>focal area of injury </a:t>
            </a:r>
            <a:r>
              <a:rPr lang="en-US" dirty="0" smtClean="0"/>
              <a:t>that can be easily distinguished from uninjured areas of the brain.  </a:t>
            </a:r>
          </a:p>
          <a:p>
            <a:pPr marL="457200" lvl="1" indent="0">
              <a:buNone/>
            </a:pPr>
            <a:r>
              <a:rPr lang="en-US" dirty="0" smtClean="0"/>
              <a:t>-Can replicate clinical symptoms ranging from mild to sever by adjusting the depth and velocity of impact of the metallic rod.</a:t>
            </a:r>
          </a:p>
          <a:p>
            <a:pPr marL="457200" lvl="1" indent="0">
              <a:buNone/>
            </a:pPr>
            <a:r>
              <a:rPr lang="en-US" dirty="0" smtClean="0"/>
              <a:t> </a:t>
            </a:r>
          </a:p>
          <a:p>
            <a:pPr lvl="1"/>
            <a:r>
              <a:rPr lang="en-US" sz="3000" dirty="0" smtClean="0"/>
              <a:t>Lateral fluid percussive injury model (LFPI): </a:t>
            </a:r>
          </a:p>
          <a:p>
            <a:pPr marL="457200" lvl="1" indent="0">
              <a:buNone/>
            </a:pPr>
            <a:r>
              <a:rPr lang="en-US" sz="3000" dirty="0"/>
              <a:t>-</a:t>
            </a:r>
            <a:r>
              <a:rPr lang="en-US" dirty="0" smtClean="0"/>
              <a:t>Fluid pulse applied to the brain through craniotomy to </a:t>
            </a:r>
            <a:r>
              <a:rPr lang="en-US" b="1" dirty="0" smtClean="0"/>
              <a:t>induce a mixture of focal and diffuse injury.</a:t>
            </a:r>
          </a:p>
          <a:p>
            <a:pPr marL="457200" lvl="1" indent="0">
              <a:buNone/>
            </a:pPr>
            <a:r>
              <a:rPr lang="en-US" dirty="0" smtClean="0"/>
              <a:t>-Higher rates of morbidity.</a:t>
            </a:r>
          </a:p>
          <a:p>
            <a:pPr marL="457200" lvl="1" indent="0">
              <a:buNone/>
            </a:pPr>
            <a:r>
              <a:rPr lang="en-US" dirty="0" smtClean="0"/>
              <a:t>-Indirect indices thus more variables.</a:t>
            </a:r>
          </a:p>
          <a:p>
            <a:pPr marL="457200" lvl="1" indent="0">
              <a:buNone/>
            </a:pPr>
            <a:r>
              <a:rPr lang="en-US" dirty="0" smtClean="0"/>
              <a:t>-Difficult to consistently reproduce.</a:t>
            </a:r>
            <a:endParaRPr lang="en-US" sz="1200" dirty="0" smtClean="0"/>
          </a:p>
          <a:p>
            <a:pPr marL="0" indent="0">
              <a:buNone/>
            </a:pPr>
            <a:endParaRPr lang="en-US" dirty="0"/>
          </a:p>
        </p:txBody>
      </p:sp>
    </p:spTree>
    <p:extLst>
      <p:ext uri="{BB962C8B-B14F-4D97-AF65-F5344CB8AC3E}">
        <p14:creationId xmlns:p14="http://schemas.microsoft.com/office/powerpoint/2010/main" val="1798162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TBI-induces transient ICP increase in TBI animal models</a:t>
            </a:r>
            <a:endParaRPr lang="en-US" dirty="0"/>
          </a:p>
        </p:txBody>
      </p:sp>
      <p:pic>
        <p:nvPicPr>
          <p:cNvPr id="4" name="Content Placeholder 3" descr="diagram showing the TBI-induces transient ICP increase in TBI animal model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6999" y="2326634"/>
            <a:ext cx="6057901" cy="3287421"/>
          </a:xfrm>
        </p:spPr>
      </p:pic>
      <p:sp>
        <p:nvSpPr>
          <p:cNvPr id="5" name="TextBox 4"/>
          <p:cNvSpPr txBox="1"/>
          <p:nvPr/>
        </p:nvSpPr>
        <p:spPr>
          <a:xfrm>
            <a:off x="8201025" y="6065335"/>
            <a:ext cx="3876675" cy="369332"/>
          </a:xfrm>
          <a:prstGeom prst="rect">
            <a:avLst/>
          </a:prstGeom>
          <a:noFill/>
        </p:spPr>
        <p:txBody>
          <a:bodyPr wrap="square" rtlCol="0">
            <a:spAutoFit/>
          </a:bodyPr>
          <a:lstStyle/>
          <a:p>
            <a:r>
              <a:rPr lang="en-US" dirty="0" smtClean="0"/>
              <a:t>Reid et al., 2010. J </a:t>
            </a:r>
            <a:r>
              <a:rPr lang="en-US" dirty="0" err="1" smtClean="0"/>
              <a:t>Neurotrauma</a:t>
            </a:r>
            <a:r>
              <a:rPr lang="en-US" dirty="0" smtClean="0"/>
              <a:t> 27.</a:t>
            </a:r>
            <a:endParaRPr lang="en-US" dirty="0"/>
          </a:p>
        </p:txBody>
      </p:sp>
    </p:spTree>
    <p:extLst>
      <p:ext uri="{BB962C8B-B14F-4D97-AF65-F5344CB8AC3E}">
        <p14:creationId xmlns:p14="http://schemas.microsoft.com/office/powerpoint/2010/main" val="803870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TotalTime>
  <Words>810</Words>
  <Application>Microsoft Office PowerPoint</Application>
  <PresentationFormat>Widescreen</PresentationFormat>
  <Paragraphs>70</Paragraphs>
  <Slides>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  Comparative Evaluation of Mannitol and Hypertonic Saline in the Treatment of Experimental Traumatic Brain Injury   CNI: RFP#17-002- A262-76756 </vt:lpstr>
      <vt:lpstr>The Facts and Onset of TBI</vt:lpstr>
      <vt:lpstr>Traumatic Brain Injury</vt:lpstr>
      <vt:lpstr>Primary and Secondary responses following TBI</vt:lpstr>
      <vt:lpstr>Consequences of severe TBI</vt:lpstr>
      <vt:lpstr>ICP management</vt:lpstr>
      <vt:lpstr>Objectives</vt:lpstr>
      <vt:lpstr>Experimental Plan</vt:lpstr>
      <vt:lpstr>TBI-induces transient ICP increase in TBI animal models</vt:lpstr>
      <vt:lpstr>Strategies to increase ICP following TBI in animal model:saline intraventricular infusion </vt:lpstr>
      <vt:lpstr>Strategies to increase ICP following TBI in animal models: Bone flap reseal</vt:lpstr>
      <vt:lpstr>Surgical procedure:</vt:lpstr>
      <vt:lpstr>Experimental procedures</vt:lpstr>
      <vt:lpstr>Outcome assessment</vt:lpstr>
    </vt:vector>
  </TitlesOfParts>
  <Company>Virginia Commonwealth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Evaluation of Mannitol and Hypertonic Saline in the Treatment of Experimental Traumatic Brain Injury   CNI: RFP</dc:title>
  <dc:creator>Dong Sun</dc:creator>
  <cp:lastModifiedBy>Allen, Wanda (DARS)</cp:lastModifiedBy>
  <cp:revision>24</cp:revision>
  <dcterms:created xsi:type="dcterms:W3CDTF">2017-06-22T13:59:09Z</dcterms:created>
  <dcterms:modified xsi:type="dcterms:W3CDTF">2017-11-08T15:53:16Z</dcterms:modified>
</cp:coreProperties>
</file>