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5"/>
  </p:handoutMasterIdLst>
  <p:sldIdLst>
    <p:sldId id="256" r:id="rId2"/>
    <p:sldId id="267" r:id="rId3"/>
    <p:sldId id="262" r:id="rId4"/>
    <p:sldId id="263" r:id="rId5"/>
    <p:sldId id="257" r:id="rId6"/>
    <p:sldId id="258" r:id="rId7"/>
    <p:sldId id="259" r:id="rId8"/>
    <p:sldId id="260" r:id="rId9"/>
    <p:sldId id="261" r:id="rId10"/>
    <p:sldId id="264" r:id="rId11"/>
    <p:sldId id="265" r:id="rId12"/>
    <p:sldId id="266" r:id="rId13"/>
    <p:sldId id="26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0" d="100"/>
          <a:sy n="80" d="100"/>
        </p:scale>
        <p:origin x="120" y="7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D6118F5-9A71-4DE9-B626-E58AE24A7E59}" type="datetimeFigureOut">
              <a:rPr lang="en-US" smtClean="0"/>
              <a:t>11/8/2017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3D50AA5-68B2-4416-B9BF-8D2F1AC0ADDC}" type="slidenum">
              <a:rPr lang="en-US" smtClean="0"/>
              <a:t>‹#›</a:t>
            </a:fld>
            <a:endParaRPr lang="en-US"/>
          </a:p>
        </p:txBody>
      </p:sp>
    </p:spTree>
    <p:extLst>
      <p:ext uri="{BB962C8B-B14F-4D97-AF65-F5344CB8AC3E}">
        <p14:creationId xmlns:p14="http://schemas.microsoft.com/office/powerpoint/2010/main" val="10194476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11/8/2017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11/8/2017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DARS Community Based Brain Injury Screening Initiative</a:t>
            </a:r>
          </a:p>
        </p:txBody>
      </p:sp>
      <p:sp>
        <p:nvSpPr>
          <p:cNvPr id="3" name="Subtitle 2"/>
          <p:cNvSpPr>
            <a:spLocks noGrp="1"/>
          </p:cNvSpPr>
          <p:nvPr>
            <p:ph type="subTitle" idx="1"/>
          </p:nvPr>
        </p:nvSpPr>
        <p:spPr/>
        <p:txBody>
          <a:bodyPr/>
          <a:lstStyle/>
          <a:p>
            <a:r>
              <a:rPr lang="en-US" dirty="0"/>
              <a:t>Donna K. Broshek, PhD &amp; Jeffrey T. Barth, PHD</a:t>
            </a:r>
          </a:p>
          <a:p>
            <a:r>
              <a:rPr lang="en-US" dirty="0"/>
              <a:t>University of Virginia school of Medicine</a:t>
            </a:r>
          </a:p>
        </p:txBody>
      </p:sp>
    </p:spTree>
    <p:extLst>
      <p:ext uri="{BB962C8B-B14F-4D97-AF65-F5344CB8AC3E}">
        <p14:creationId xmlns:p14="http://schemas.microsoft.com/office/powerpoint/2010/main" val="1781247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Reviewed Instruments</a:t>
            </a:r>
          </a:p>
        </p:txBody>
      </p:sp>
      <p:graphicFrame>
        <p:nvGraphicFramePr>
          <p:cNvPr id="5" name="Content Placeholder 4" descr="A list of all the instruments reviewed for TBI/ABI Measures."/>
          <p:cNvGraphicFramePr>
            <a:graphicFrameLocks noGrp="1"/>
          </p:cNvGraphicFramePr>
          <p:nvPr>
            <p:ph idx="1"/>
            <p:extLst>
              <p:ext uri="{D42A27DB-BD31-4B8C-83A1-F6EECF244321}">
                <p14:modId xmlns:p14="http://schemas.microsoft.com/office/powerpoint/2010/main" val="1429623737"/>
              </p:ext>
            </p:extLst>
          </p:nvPr>
        </p:nvGraphicFramePr>
        <p:xfrm>
          <a:off x="481913" y="1309688"/>
          <a:ext cx="11095724" cy="5163820"/>
        </p:xfrm>
        <a:graphic>
          <a:graphicData uri="http://schemas.openxmlformats.org/drawingml/2006/table">
            <a:tbl>
              <a:tblPr firstRow="1" bandRow="1">
                <a:tableStyleId>{21E4AEA4-8DFA-4A89-87EB-49C32662AFE0}</a:tableStyleId>
              </a:tblPr>
              <a:tblGrid>
                <a:gridCol w="3723374">
                  <a:extLst>
                    <a:ext uri="{9D8B030D-6E8A-4147-A177-3AD203B41FA5}">
                      <a16:colId xmlns:a16="http://schemas.microsoft.com/office/drawing/2014/main" val="20000"/>
                    </a:ext>
                  </a:extLst>
                </a:gridCol>
                <a:gridCol w="3686175">
                  <a:extLst>
                    <a:ext uri="{9D8B030D-6E8A-4147-A177-3AD203B41FA5}">
                      <a16:colId xmlns:a16="http://schemas.microsoft.com/office/drawing/2014/main" val="20001"/>
                    </a:ext>
                  </a:extLst>
                </a:gridCol>
                <a:gridCol w="3686175">
                  <a:extLst>
                    <a:ext uri="{9D8B030D-6E8A-4147-A177-3AD203B41FA5}">
                      <a16:colId xmlns:a16="http://schemas.microsoft.com/office/drawing/2014/main" val="20002"/>
                    </a:ext>
                  </a:extLst>
                </a:gridCol>
              </a:tblGrid>
              <a:tr h="370840">
                <a:tc gridSpan="3">
                  <a:txBody>
                    <a:bodyPr/>
                    <a:lstStyle/>
                    <a:p>
                      <a:pPr algn="ctr"/>
                      <a:r>
                        <a:rPr lang="en-US" dirty="0" smtClean="0"/>
                        <a:t>TBI/ABI Measures </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l" fontAlgn="b"/>
                      <a:r>
                        <a:rPr lang="en-US" sz="1600" u="none" strike="noStrike" dirty="0">
                          <a:effectLst/>
                        </a:rPr>
                        <a:t>Brain Injury Screening Questionnaire</a:t>
                      </a:r>
                      <a:endParaRPr lang="en-US" sz="1600" b="0"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dirty="0">
                          <a:effectLst/>
                        </a:rPr>
                        <a:t>Brief Screening for Possible Brain Injury</a:t>
                      </a:r>
                      <a:endParaRPr lang="en-US" sz="1600" b="0"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dirty="0">
                          <a:effectLst/>
                        </a:rPr>
                        <a:t>TBI </a:t>
                      </a:r>
                      <a:r>
                        <a:rPr lang="en-US" sz="1600" u="none" strike="noStrike" dirty="0" smtClean="0">
                          <a:effectLst/>
                        </a:rPr>
                        <a:t>Screening</a:t>
                      </a:r>
                      <a:endParaRPr lang="en-US"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70840">
                <a:tc>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US" sz="1600" u="none" strike="noStrike" dirty="0" smtClean="0">
                        <a:effectLst/>
                      </a:endParaRPr>
                    </a:p>
                    <a:p>
                      <a:pPr marL="0" marR="0" indent="0" algn="l" defTabSz="457200" rtl="0" eaLnBrk="1" fontAlgn="b" latinLnBrk="0" hangingPunct="1">
                        <a:lnSpc>
                          <a:spcPct val="100000"/>
                        </a:lnSpc>
                        <a:spcBef>
                          <a:spcPts val="0"/>
                        </a:spcBef>
                        <a:spcAft>
                          <a:spcPts val="0"/>
                        </a:spcAft>
                        <a:buClrTx/>
                        <a:buSzTx/>
                        <a:buFontTx/>
                        <a:buNone/>
                        <a:tabLst/>
                        <a:defRPr/>
                      </a:pPr>
                      <a:r>
                        <a:rPr lang="en-US" sz="1600" u="none" strike="noStrike" dirty="0" smtClean="0">
                          <a:effectLst/>
                        </a:rPr>
                        <a:t>DVBIC 3 Question Brief TBI Screen</a:t>
                      </a:r>
                      <a:endParaRPr lang="en-US" sz="1600" b="0"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a:effectLst/>
                        </a:rPr>
                        <a:t>Columbus Public Schools Brain Injury Screen</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Brief TBI Screening</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600" u="none" strike="noStrike">
                          <a:effectLst/>
                        </a:rPr>
                        <a:t>MCV TBI Symptom Checklist</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Colorado State Acquired Brain Injury School Age</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New Mexico Brain Injury Screening Form</a:t>
                      </a:r>
                      <a:endParaRPr lang="en-US"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600" u="none" strike="noStrike">
                          <a:effectLst/>
                        </a:rPr>
                        <a:t>TIRR Symptom Checklist</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a:effectLst/>
                        </a:rPr>
                        <a:t>Iowa Head Injury Screening Instrument</a:t>
                      </a:r>
                      <a:endParaRPr lang="en-US" sz="1600" b="0"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dirty="0">
                          <a:effectLst/>
                        </a:rPr>
                        <a:t>Boston Assessment of Brain </a:t>
                      </a:r>
                      <a:r>
                        <a:rPr lang="en-US" sz="1600" u="none" strike="noStrike" dirty="0" smtClean="0">
                          <a:effectLst/>
                        </a:rPr>
                        <a:t>Injury</a:t>
                      </a:r>
                      <a:r>
                        <a:rPr lang="en-US" sz="1600" u="none" strike="noStrike" baseline="0" dirty="0" smtClean="0">
                          <a:effectLst/>
                        </a:rPr>
                        <a:t> </a:t>
                      </a:r>
                      <a:r>
                        <a:rPr lang="en-US" sz="1600" u="none" strike="noStrike" dirty="0" smtClean="0">
                          <a:effectLst/>
                        </a:rPr>
                        <a:t>Lifetime </a:t>
                      </a:r>
                      <a:r>
                        <a:rPr lang="en-US" sz="1600" u="none" strike="noStrike" dirty="0">
                          <a:effectLst/>
                        </a:rPr>
                        <a:t>(BAT-L)</a:t>
                      </a:r>
                      <a:endParaRPr lang="en-US"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70840">
                <a:tc>
                  <a:txBody>
                    <a:bodyPr/>
                    <a:lstStyle/>
                    <a:p>
                      <a:pPr algn="l" fontAlgn="b"/>
                      <a:r>
                        <a:rPr lang="en-US" sz="1600" u="none" strike="noStrike">
                          <a:effectLst/>
                        </a:rPr>
                        <a:t>HELPS Brain Injury Screening Tool</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Maryland TBI Screening</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a:effectLst/>
                        </a:rPr>
                        <a:t>Acute Concussion Evaluation (ACE)</a:t>
                      </a:r>
                      <a:endParaRPr lang="en-US"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70840">
                <a:tc>
                  <a:txBody>
                    <a:bodyPr/>
                    <a:lstStyle/>
                    <a:p>
                      <a:pPr algn="l" fontAlgn="b"/>
                      <a:r>
                        <a:rPr lang="en-US" sz="1600" u="none" strike="noStrike">
                          <a:effectLst/>
                        </a:rPr>
                        <a:t>Ohio State U TBI ID Method</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Texas Brain Injury Screening</a:t>
                      </a:r>
                      <a:endParaRPr lang="en-US" sz="1600" b="0" i="0" u="none" strike="noStrike">
                        <a:solidFill>
                          <a:srgbClr val="000000"/>
                        </a:solidFill>
                        <a:effectLst/>
                        <a:latin typeface="Calibri"/>
                      </a:endParaRPr>
                    </a:p>
                  </a:txBody>
                  <a:tcPr marL="9525" marR="9525" marT="9525" marB="0"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u="none" strike="noStrike"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600" u="none" strike="noStrike" dirty="0" smtClean="0">
                          <a:effectLst/>
                        </a:rPr>
                        <a:t>Minnesota Brain Injury Identification</a:t>
                      </a:r>
                      <a:endParaRPr lang="en-US" sz="1600" dirty="0"/>
                    </a:p>
                  </a:txBody>
                  <a:tcPr/>
                </a:tc>
                <a:extLst>
                  <a:ext uri="{0D108BD9-81ED-4DB2-BD59-A6C34878D82A}">
                    <a16:rowId xmlns:a16="http://schemas.microsoft.com/office/drawing/2014/main" val="10006"/>
                  </a:ext>
                </a:extLst>
              </a:tr>
              <a:tr h="370840">
                <a:tc>
                  <a:txBody>
                    <a:bodyPr/>
                    <a:lstStyle/>
                    <a:p>
                      <a:pPr algn="l" fontAlgn="b"/>
                      <a:r>
                        <a:rPr lang="en-US" sz="1600" u="none" strike="noStrike">
                          <a:effectLst/>
                        </a:rPr>
                        <a:t>MoCA</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DVBIC Post Deployment Screening</a:t>
                      </a:r>
                      <a:endParaRPr lang="en-US" sz="1600" b="0" i="0" u="none" strike="noStrike">
                        <a:solidFill>
                          <a:srgbClr val="000000"/>
                        </a:solidFill>
                        <a:effectLst/>
                        <a:latin typeface="Calibri"/>
                      </a:endParaRPr>
                    </a:p>
                  </a:txBody>
                  <a:tcPr marL="9525" marR="9525" marT="9525" marB="0" anchor="b"/>
                </a:tc>
                <a:tc>
                  <a:txBody>
                    <a:bodyPr/>
                    <a:lstStyle/>
                    <a:p>
                      <a:endParaRPr lang="en-US" dirty="0"/>
                    </a:p>
                  </a:txBody>
                  <a:tcPr/>
                </a:tc>
                <a:extLst>
                  <a:ext uri="{0D108BD9-81ED-4DB2-BD59-A6C34878D82A}">
                    <a16:rowId xmlns:a16="http://schemas.microsoft.com/office/drawing/2014/main" val="10007"/>
                  </a:ext>
                </a:extLst>
              </a:tr>
              <a:tr h="370840">
                <a:tc>
                  <a:txBody>
                    <a:bodyPr/>
                    <a:lstStyle/>
                    <a:p>
                      <a:pPr algn="l" fontAlgn="b"/>
                      <a:r>
                        <a:rPr lang="en-US" sz="1600" u="none" strike="noStrike">
                          <a:effectLst/>
                        </a:rPr>
                        <a:t>RBANS</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Alaska Screening Tool</a:t>
                      </a:r>
                      <a:endParaRPr lang="en-US" sz="1600" b="0" i="0" u="none" strike="noStrike">
                        <a:solidFill>
                          <a:srgbClr val="000000"/>
                        </a:solidFill>
                        <a:effectLst/>
                        <a:latin typeface="Calibri"/>
                      </a:endParaRPr>
                    </a:p>
                  </a:txBody>
                  <a:tcPr marL="9525" marR="9525" marT="9525" marB="0" anchor="b"/>
                </a:tc>
                <a:tc>
                  <a:txBody>
                    <a:bodyPr/>
                    <a:lstStyle/>
                    <a:p>
                      <a:endParaRPr lang="en-US" dirty="0"/>
                    </a:p>
                  </a:txBody>
                  <a:tcPr/>
                </a:tc>
                <a:extLst>
                  <a:ext uri="{0D108BD9-81ED-4DB2-BD59-A6C34878D82A}">
                    <a16:rowId xmlns:a16="http://schemas.microsoft.com/office/drawing/2014/main" val="10008"/>
                  </a:ext>
                </a:extLst>
              </a:tr>
              <a:tr h="370840">
                <a:tc>
                  <a:txBody>
                    <a:bodyPr/>
                    <a:lstStyle/>
                    <a:p>
                      <a:pPr algn="l" fontAlgn="b"/>
                      <a:r>
                        <a:rPr lang="en-US" sz="1600" u="none" strike="noStrike">
                          <a:effectLst/>
                        </a:rPr>
                        <a:t>MMSE</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Amen Brain System Checklist</a:t>
                      </a:r>
                      <a:endParaRPr lang="en-US" sz="1600" b="0" i="0" u="none" strike="noStrike">
                        <a:solidFill>
                          <a:srgbClr val="000000"/>
                        </a:solidFill>
                        <a:effectLst/>
                        <a:latin typeface="Calibri"/>
                      </a:endParaRPr>
                    </a:p>
                  </a:txBody>
                  <a:tcPr marL="9525" marR="9525" marT="9525" marB="0" anchor="b"/>
                </a:tc>
                <a:tc>
                  <a:txBody>
                    <a:bodyPr/>
                    <a:lstStyle/>
                    <a:p>
                      <a:endParaRPr lang="en-US" dirty="0"/>
                    </a:p>
                  </a:txBody>
                  <a:tcPr/>
                </a:tc>
                <a:extLst>
                  <a:ext uri="{0D108BD9-81ED-4DB2-BD59-A6C34878D82A}">
                    <a16:rowId xmlns:a16="http://schemas.microsoft.com/office/drawing/2014/main" val="10009"/>
                  </a:ext>
                </a:extLst>
              </a:tr>
              <a:tr h="370840">
                <a:tc>
                  <a:txBody>
                    <a:bodyPr/>
                    <a:lstStyle/>
                    <a:p>
                      <a:pPr algn="l" fontAlgn="b"/>
                      <a:r>
                        <a:rPr lang="en-US" sz="1600" u="none" strike="noStrike">
                          <a:effectLst/>
                        </a:rPr>
                        <a:t>TBI Questionnaire</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a:effectLst/>
                        </a:rPr>
                        <a:t>Kansas Dept. of Aging Checklist</a:t>
                      </a:r>
                      <a:endParaRPr lang="en-US" sz="1600" b="0" i="0" u="none" strike="noStrike" dirty="0">
                        <a:solidFill>
                          <a:srgbClr val="000000"/>
                        </a:solidFill>
                        <a:effectLst/>
                        <a:latin typeface="Calibri"/>
                      </a:endParaRPr>
                    </a:p>
                  </a:txBody>
                  <a:tcPr marL="9525" marR="9525" marT="9525" marB="0" anchor="b"/>
                </a:tc>
                <a:tc>
                  <a:txBody>
                    <a:bodyPr/>
                    <a:lstStyle/>
                    <a:p>
                      <a:endParaRPr lang="en-US" dirty="0"/>
                    </a:p>
                  </a:txBody>
                  <a:tcPr/>
                </a:tc>
                <a:extLst>
                  <a:ext uri="{0D108BD9-81ED-4DB2-BD59-A6C34878D82A}">
                    <a16:rowId xmlns:a16="http://schemas.microsoft.com/office/drawing/2014/main" val="10010"/>
                  </a:ext>
                </a:extLst>
              </a:tr>
              <a:tr h="370840">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endParaRPr lang="en-US"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07006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Instruments</a:t>
            </a:r>
          </a:p>
        </p:txBody>
      </p:sp>
      <p:sp>
        <p:nvSpPr>
          <p:cNvPr id="3" name="Content Placeholder 2"/>
          <p:cNvSpPr>
            <a:spLocks noGrp="1"/>
          </p:cNvSpPr>
          <p:nvPr>
            <p:ph idx="1"/>
          </p:nvPr>
        </p:nvSpPr>
        <p:spPr/>
        <p:txBody>
          <a:bodyPr/>
          <a:lstStyle/>
          <a:p>
            <a:pPr lvl="0"/>
            <a:r>
              <a:rPr lang="en-US" dirty="0"/>
              <a:t>Ohio State University TBI Identification Method – Interview Form</a:t>
            </a:r>
          </a:p>
          <a:p>
            <a:pPr lvl="0"/>
            <a:r>
              <a:rPr lang="en-US" dirty="0"/>
              <a:t>Brain Injury Screening </a:t>
            </a:r>
            <a:r>
              <a:rPr lang="en-US" dirty="0" smtClean="0"/>
              <a:t>Questionnaire </a:t>
            </a:r>
            <a:r>
              <a:rPr lang="en-US" sz="1800" dirty="0" smtClean="0"/>
              <a:t>(Gordon, Wayne State University)</a:t>
            </a:r>
            <a:endParaRPr lang="en-US" dirty="0"/>
          </a:p>
          <a:p>
            <a:endParaRPr lang="en-US" dirty="0"/>
          </a:p>
          <a:p>
            <a:r>
              <a:rPr lang="en-US" dirty="0"/>
              <a:t>Both have advantages, but may be too unwieldy for use by non-brain injury services providers</a:t>
            </a:r>
          </a:p>
          <a:p>
            <a:pPr lvl="1"/>
            <a:r>
              <a:rPr lang="en-US" dirty="0"/>
              <a:t>We are developing an additional measure designed for screening of patients with TBI/ABI</a:t>
            </a:r>
          </a:p>
          <a:p>
            <a:pPr lvl="1"/>
            <a:r>
              <a:rPr lang="en-US" dirty="0"/>
              <a:t>Will be designed to be brief and to be administered by non-brain injury services providers.</a:t>
            </a:r>
          </a:p>
        </p:txBody>
      </p:sp>
    </p:spTree>
    <p:extLst>
      <p:ext uri="{BB962C8B-B14F-4D97-AF65-F5344CB8AC3E}">
        <p14:creationId xmlns:p14="http://schemas.microsoft.com/office/powerpoint/2010/main" val="4227529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lnSpcReduction="10000"/>
          </a:bodyPr>
          <a:lstStyle/>
          <a:p>
            <a:pPr lvl="0"/>
            <a:r>
              <a:rPr lang="en-US" sz="2400" dirty="0"/>
              <a:t>Develop a new screening tool for inclusion in the pilot study</a:t>
            </a:r>
          </a:p>
          <a:p>
            <a:pPr lvl="0"/>
            <a:r>
              <a:rPr lang="en-US" sz="2400" dirty="0"/>
              <a:t>Add a preliminary pilot study to select the instrument best fitting the project goals (purpose &amp; utility).</a:t>
            </a:r>
          </a:p>
          <a:p>
            <a:pPr lvl="0"/>
            <a:r>
              <a:rPr lang="en-US" sz="2400" dirty="0"/>
              <a:t>Identify community programs for the pilot study (in progress) with Ms. Goodall &amp; Ms. Cantrell of DARS</a:t>
            </a:r>
          </a:p>
          <a:p>
            <a:pPr lvl="0"/>
            <a:r>
              <a:rPr lang="en-US" sz="2400" dirty="0"/>
              <a:t>Develop the methodology for the full pilot study</a:t>
            </a:r>
          </a:p>
          <a:p>
            <a:pPr lvl="0"/>
            <a:r>
              <a:rPr lang="en-US" sz="2400" dirty="0"/>
              <a:t>Develop submission for Institutional Review Board (IRB) review and submit to the UVA IRB for Social and Behavioral Sciences.</a:t>
            </a:r>
          </a:p>
          <a:p>
            <a:endParaRPr lang="en-US" dirty="0"/>
          </a:p>
        </p:txBody>
      </p:sp>
    </p:spTree>
    <p:extLst>
      <p:ext uri="{BB962C8B-B14F-4D97-AF65-F5344CB8AC3E}">
        <p14:creationId xmlns:p14="http://schemas.microsoft.com/office/powerpoint/2010/main" val="1544847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2050" name="Picture 2" descr="Dars Log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7107" y="1859177"/>
            <a:ext cx="4243184" cy="237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University of Virginia School of Medicin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206" y="3048000"/>
            <a:ext cx="3730583" cy="177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9206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for TBI: Public Health Responsibility</a:t>
            </a:r>
            <a:endParaRPr lang="en-US" dirty="0"/>
          </a:p>
        </p:txBody>
      </p:sp>
      <p:sp>
        <p:nvSpPr>
          <p:cNvPr id="3" name="Content Placeholder 2"/>
          <p:cNvSpPr>
            <a:spLocks noGrp="1"/>
          </p:cNvSpPr>
          <p:nvPr>
            <p:ph idx="1"/>
          </p:nvPr>
        </p:nvSpPr>
        <p:spPr/>
        <p:txBody>
          <a:bodyPr/>
          <a:lstStyle/>
          <a:p>
            <a:r>
              <a:rPr lang="en-US" dirty="0" smtClean="0"/>
              <a:t>Identification of TBI is particularly important when the injury results in continuing symptoms (chronic TBI) that can lead to reduced productivity, poor community integration, and other social problems.  </a:t>
            </a:r>
            <a:r>
              <a:rPr lang="en-US" sz="1200" i="1" dirty="0" smtClean="0"/>
              <a:t>Dams-O’Connor, et al., 2014</a:t>
            </a:r>
          </a:p>
          <a:p>
            <a:r>
              <a:rPr lang="en-US" dirty="0" smtClean="0"/>
              <a:t>History of TBI is rarely queried in primary care or other health service and educational settings, and its symptoms (if reported) may be inappropriately attributed to other causes such as aging, depression, or in schools, to learning or emotional disabilities.      </a:t>
            </a:r>
            <a:r>
              <a:rPr lang="en-US" sz="1200" i="1" dirty="0" smtClean="0"/>
              <a:t>Gordon, et al., 1998, 2013</a:t>
            </a:r>
          </a:p>
          <a:p>
            <a:r>
              <a:rPr lang="en-US" dirty="0" smtClean="0"/>
              <a:t>Failure to recognize the etiology of these symptoms precludes appropriate treatment or symptom management. </a:t>
            </a:r>
            <a:r>
              <a:rPr lang="en-US" sz="1200" i="1" dirty="0" smtClean="0"/>
              <a:t>Yi &amp; Dams-O’Connor 2013</a:t>
            </a:r>
          </a:p>
          <a:p>
            <a:pPr marL="0" indent="0" algn="r">
              <a:buNone/>
            </a:pPr>
            <a:r>
              <a:rPr lang="en-US" sz="1600" i="1" dirty="0"/>
              <a:t>[</a:t>
            </a:r>
            <a:r>
              <a:rPr lang="en-US" sz="1600" i="1" dirty="0" smtClean="0"/>
              <a:t>As quoted in Dams-O’Connor et al., 2014]</a:t>
            </a:r>
          </a:p>
          <a:p>
            <a:endParaRPr lang="en-US" sz="1600" i="1" dirty="0"/>
          </a:p>
        </p:txBody>
      </p:sp>
    </p:spTree>
    <p:extLst>
      <p:ext uri="{BB962C8B-B14F-4D97-AF65-F5344CB8AC3E}">
        <p14:creationId xmlns:p14="http://schemas.microsoft.com/office/powerpoint/2010/main" val="2043018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a:t>
            </a:r>
          </a:p>
        </p:txBody>
      </p:sp>
      <p:sp>
        <p:nvSpPr>
          <p:cNvPr id="3" name="Content Placeholder 2"/>
          <p:cNvSpPr>
            <a:spLocks noGrp="1"/>
          </p:cNvSpPr>
          <p:nvPr>
            <p:ph idx="1"/>
          </p:nvPr>
        </p:nvSpPr>
        <p:spPr/>
        <p:txBody>
          <a:bodyPr/>
          <a:lstStyle/>
          <a:p>
            <a:r>
              <a:rPr lang="en-US" sz="2800" dirty="0"/>
              <a:t>Why are we identifying or developing a TBI/ABI screening measure (PURPOSE)?</a:t>
            </a:r>
          </a:p>
          <a:p>
            <a:pPr lvl="1"/>
            <a:r>
              <a:rPr lang="en-US" sz="2400" dirty="0"/>
              <a:t>To help community health services organizations identify clients with TBI/ABI diagnoses and assist them in determining whether the TBI/ABI diagnosis is contributing to their current problems.</a:t>
            </a:r>
          </a:p>
          <a:p>
            <a:pPr lvl="1"/>
            <a:r>
              <a:rPr lang="en-US" sz="2400" dirty="0"/>
              <a:t>To help determine the appropriate treatment referral.</a:t>
            </a:r>
          </a:p>
          <a:p>
            <a:endParaRPr lang="en-US" dirty="0"/>
          </a:p>
        </p:txBody>
      </p:sp>
    </p:spTree>
    <p:extLst>
      <p:ext uri="{BB962C8B-B14F-4D97-AF65-F5344CB8AC3E}">
        <p14:creationId xmlns:p14="http://schemas.microsoft.com/office/powerpoint/2010/main" val="562069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a:t>
            </a:r>
          </a:p>
        </p:txBody>
      </p:sp>
      <p:sp>
        <p:nvSpPr>
          <p:cNvPr id="3" name="Content Placeholder 2"/>
          <p:cNvSpPr>
            <a:spLocks noGrp="1"/>
          </p:cNvSpPr>
          <p:nvPr>
            <p:ph idx="1"/>
          </p:nvPr>
        </p:nvSpPr>
        <p:spPr/>
        <p:txBody>
          <a:bodyPr/>
          <a:lstStyle/>
          <a:p>
            <a:r>
              <a:rPr lang="en-US" sz="2400" dirty="0"/>
              <a:t>What should the TBI/ABI screening measure look like (UTILITY)?</a:t>
            </a:r>
          </a:p>
          <a:p>
            <a:pPr lvl="1"/>
            <a:r>
              <a:rPr lang="en-US" sz="2000" dirty="0"/>
              <a:t>Brief, easy to administer</a:t>
            </a:r>
          </a:p>
          <a:p>
            <a:pPr lvl="1"/>
            <a:r>
              <a:rPr lang="en-US" sz="2000" dirty="0"/>
              <a:t>Does not require extensive training</a:t>
            </a:r>
          </a:p>
          <a:p>
            <a:pPr lvl="1"/>
            <a:r>
              <a:rPr lang="en-US" sz="2000" dirty="0"/>
              <a:t>Provides the following information:</a:t>
            </a:r>
          </a:p>
          <a:p>
            <a:pPr lvl="2"/>
            <a:r>
              <a:rPr lang="en-US" sz="1800" dirty="0"/>
              <a:t>Determination of whether a client has a TBI/ABI diagnosis</a:t>
            </a:r>
          </a:p>
          <a:p>
            <a:pPr lvl="2"/>
            <a:r>
              <a:rPr lang="en-US" sz="1800" dirty="0"/>
              <a:t>Information about the severity of the TBI/ABI </a:t>
            </a:r>
          </a:p>
          <a:p>
            <a:pPr lvl="2"/>
            <a:r>
              <a:rPr lang="en-US" sz="1800" dirty="0"/>
              <a:t>Symptoms related to the TBI/ABI</a:t>
            </a:r>
          </a:p>
          <a:p>
            <a:pPr lvl="2"/>
            <a:r>
              <a:rPr lang="en-US" sz="1800" dirty="0"/>
              <a:t>Diagnosis and treatment options to guide referrals</a:t>
            </a:r>
          </a:p>
          <a:p>
            <a:endParaRPr lang="en-US" dirty="0"/>
          </a:p>
        </p:txBody>
      </p:sp>
    </p:spTree>
    <p:extLst>
      <p:ext uri="{BB962C8B-B14F-4D97-AF65-F5344CB8AC3E}">
        <p14:creationId xmlns:p14="http://schemas.microsoft.com/office/powerpoint/2010/main" val="1543733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Work </a:t>
            </a:r>
            <a:br>
              <a:rPr lang="en-US" dirty="0"/>
            </a:br>
            <a:r>
              <a:rPr lang="en-US" sz="3200" dirty="0"/>
              <a:t>(Three year grant project period)</a:t>
            </a:r>
            <a:endParaRPr lang="en-US" dirty="0"/>
          </a:p>
        </p:txBody>
      </p:sp>
      <p:sp>
        <p:nvSpPr>
          <p:cNvPr id="3" name="Content Placeholder 2"/>
          <p:cNvSpPr>
            <a:spLocks noGrp="1"/>
          </p:cNvSpPr>
          <p:nvPr>
            <p:ph idx="1"/>
          </p:nvPr>
        </p:nvSpPr>
        <p:spPr/>
        <p:txBody>
          <a:bodyPr>
            <a:normAutofit lnSpcReduction="10000"/>
          </a:bodyPr>
          <a:lstStyle/>
          <a:p>
            <a:r>
              <a:rPr lang="en-US" dirty="0"/>
              <a:t>Initiate a formal literature review to identify screening tools for use by non-brain injury services providers to identify those with a history of brain injury.</a:t>
            </a:r>
          </a:p>
          <a:p>
            <a:pPr lvl="1"/>
            <a:r>
              <a:rPr lang="en-US" dirty="0"/>
              <a:t>If appropriate measures not identified, a screening tool may be developed.</a:t>
            </a:r>
          </a:p>
          <a:p>
            <a:r>
              <a:rPr lang="en-US" dirty="0"/>
              <a:t>Development of education/training resources for non-brain injury professionals on implementing a brain injury screening protocol.</a:t>
            </a:r>
          </a:p>
          <a:p>
            <a:pPr lvl="1"/>
            <a:r>
              <a:rPr lang="en-US" dirty="0"/>
              <a:t>Will incorporate a “train the trainer” model to address staff turnover in community sites.</a:t>
            </a:r>
          </a:p>
          <a:p>
            <a:pPr lvl="1"/>
            <a:r>
              <a:rPr lang="en-US" dirty="0"/>
              <a:t>Will consider the use of distance learning approaches (GoToMeetings, Skype, </a:t>
            </a:r>
            <a:r>
              <a:rPr lang="en-US" dirty="0" err="1"/>
              <a:t>etc</a:t>
            </a:r>
            <a:r>
              <a:rPr lang="en-US" dirty="0"/>
              <a:t>) for training in remote areas.</a:t>
            </a:r>
          </a:p>
          <a:p>
            <a:pPr lvl="1"/>
            <a:r>
              <a:rPr lang="en-US" dirty="0"/>
              <a:t>A formal training protocol will be developed in Year 3, including a webinar and written protocol.</a:t>
            </a:r>
          </a:p>
        </p:txBody>
      </p:sp>
    </p:spTree>
    <p:extLst>
      <p:ext uri="{BB962C8B-B14F-4D97-AF65-F5344CB8AC3E}">
        <p14:creationId xmlns:p14="http://schemas.microsoft.com/office/powerpoint/2010/main" val="2661727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work (continued)</a:t>
            </a:r>
          </a:p>
        </p:txBody>
      </p:sp>
      <p:sp>
        <p:nvSpPr>
          <p:cNvPr id="3" name="Content Placeholder 2"/>
          <p:cNvSpPr>
            <a:spLocks noGrp="1"/>
          </p:cNvSpPr>
          <p:nvPr>
            <p:ph idx="1"/>
          </p:nvPr>
        </p:nvSpPr>
        <p:spPr/>
        <p:txBody>
          <a:bodyPr/>
          <a:lstStyle/>
          <a:p>
            <a:r>
              <a:rPr lang="en-US" dirty="0"/>
              <a:t>Identification of and implementation of screening in 8 pilot sites across Virginia:</a:t>
            </a:r>
          </a:p>
          <a:p>
            <a:pPr lvl="1"/>
            <a:r>
              <a:rPr lang="en-US" dirty="0"/>
              <a:t>Two Community Services Boards (CSBs)</a:t>
            </a:r>
          </a:p>
          <a:p>
            <a:pPr lvl="1"/>
            <a:r>
              <a:rPr lang="en-US" dirty="0"/>
              <a:t>Two Centers for Independent Living (CILs)</a:t>
            </a:r>
          </a:p>
          <a:p>
            <a:pPr lvl="1"/>
            <a:r>
              <a:rPr lang="en-US" dirty="0"/>
              <a:t>Two Area Agencies on Aging</a:t>
            </a:r>
          </a:p>
          <a:p>
            <a:pPr lvl="1"/>
            <a:r>
              <a:rPr lang="en-US" dirty="0"/>
              <a:t>Two Free and Charitable Clinics</a:t>
            </a:r>
          </a:p>
          <a:p>
            <a:r>
              <a:rPr lang="en-US" dirty="0"/>
              <a:t>UVA personnel to work collaboratively with DARS to complete the pilot study, including staff training, monitoring, ongoing assistance, and analysis of results.</a:t>
            </a:r>
          </a:p>
          <a:p>
            <a:pPr marL="0" indent="0">
              <a:buNone/>
            </a:pPr>
            <a:endParaRPr lang="en-US" dirty="0"/>
          </a:p>
        </p:txBody>
      </p:sp>
    </p:spTree>
    <p:extLst>
      <p:ext uri="{BB962C8B-B14F-4D97-AF65-F5344CB8AC3E}">
        <p14:creationId xmlns:p14="http://schemas.microsoft.com/office/powerpoint/2010/main" val="3845903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Work (continued)</a:t>
            </a:r>
          </a:p>
        </p:txBody>
      </p:sp>
      <p:sp>
        <p:nvSpPr>
          <p:cNvPr id="3" name="Content Placeholder 2"/>
          <p:cNvSpPr>
            <a:spLocks noGrp="1"/>
          </p:cNvSpPr>
          <p:nvPr>
            <p:ph idx="1"/>
          </p:nvPr>
        </p:nvSpPr>
        <p:spPr/>
        <p:txBody>
          <a:bodyPr/>
          <a:lstStyle/>
          <a:p>
            <a:r>
              <a:rPr lang="en-US" dirty="0"/>
              <a:t>Prepare a final report</a:t>
            </a:r>
          </a:p>
          <a:p>
            <a:pPr lvl="1"/>
            <a:r>
              <a:rPr lang="en-US" dirty="0"/>
              <a:t>Describe screening protocol, staff training initiatives, and results</a:t>
            </a:r>
          </a:p>
          <a:p>
            <a:pPr lvl="1"/>
            <a:r>
              <a:rPr lang="en-US" dirty="0"/>
              <a:t>Describe advantages, challenges, and recommendations for more widespread initiatives among non-brain injury community services programs.</a:t>
            </a:r>
          </a:p>
          <a:p>
            <a:pPr lvl="1"/>
            <a:r>
              <a:rPr lang="en-US" dirty="0"/>
              <a:t>The report may include general policy and funding recommendations to improve access to brain injury services for citizens of Virginia through effective screening initiatives in community services programs throughout the Commonwealth.</a:t>
            </a:r>
          </a:p>
        </p:txBody>
      </p:sp>
    </p:spTree>
    <p:extLst>
      <p:ext uri="{BB962C8B-B14F-4D97-AF65-F5344CB8AC3E}">
        <p14:creationId xmlns:p14="http://schemas.microsoft.com/office/powerpoint/2010/main" val="4140947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lstStyle/>
          <a:p>
            <a:r>
              <a:rPr lang="en-US" dirty="0"/>
              <a:t>Ovid Medline and Pub Med search engines:</a:t>
            </a:r>
          </a:p>
          <a:p>
            <a:pPr lvl="1"/>
            <a:r>
              <a:rPr lang="en-US" dirty="0" smtClean="0"/>
              <a:t>124,107 </a:t>
            </a:r>
            <a:r>
              <a:rPr lang="en-US" dirty="0"/>
              <a:t>brain injury citations</a:t>
            </a:r>
          </a:p>
          <a:p>
            <a:pPr lvl="1"/>
            <a:r>
              <a:rPr lang="en-US" dirty="0"/>
              <a:t>109,860 community mass screening citations</a:t>
            </a:r>
          </a:p>
          <a:p>
            <a:pPr lvl="1"/>
            <a:r>
              <a:rPr lang="en-US" dirty="0"/>
              <a:t>83, 234 TBI citations</a:t>
            </a:r>
          </a:p>
          <a:p>
            <a:pPr lvl="1"/>
            <a:r>
              <a:rPr lang="en-US" dirty="0"/>
              <a:t>76,746 ABI citations</a:t>
            </a:r>
          </a:p>
          <a:p>
            <a:pPr lvl="1"/>
            <a:r>
              <a:rPr lang="en-US" dirty="0"/>
              <a:t>136 Combination citations (Combining either Brain Injury, TBI, or ABI </a:t>
            </a:r>
            <a:r>
              <a:rPr lang="en-US" u="sng" dirty="0"/>
              <a:t>“AND”</a:t>
            </a:r>
            <a:r>
              <a:rPr lang="en-US" dirty="0"/>
              <a:t> community mass screening</a:t>
            </a:r>
          </a:p>
          <a:p>
            <a:pPr lvl="1"/>
            <a:r>
              <a:rPr lang="en-US" dirty="0"/>
              <a:t>12 relevant screening articles were identified and reviewed</a:t>
            </a:r>
          </a:p>
          <a:p>
            <a:pPr lvl="1"/>
            <a:endParaRPr lang="en-US" dirty="0"/>
          </a:p>
        </p:txBody>
      </p:sp>
    </p:spTree>
    <p:extLst>
      <p:ext uri="{BB962C8B-B14F-4D97-AF65-F5344CB8AC3E}">
        <p14:creationId xmlns:p14="http://schemas.microsoft.com/office/powerpoint/2010/main" val="2526364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a:xfrm>
            <a:off x="1103312" y="1485900"/>
            <a:ext cx="8946541" cy="4762499"/>
          </a:xfrm>
        </p:spPr>
        <p:txBody>
          <a:bodyPr>
            <a:normAutofit fontScale="85000" lnSpcReduction="20000"/>
          </a:bodyPr>
          <a:lstStyle/>
          <a:p>
            <a:r>
              <a:rPr lang="en-US" dirty="0"/>
              <a:t>TBI screening instruments used in other states were also reviewed to assess their relevance for the Commonwealth of Virginia Community Based Brain Injury Screening Initiative.</a:t>
            </a:r>
          </a:p>
          <a:p>
            <a:r>
              <a:rPr lang="en-US" dirty="0"/>
              <a:t>A total of 27 screening instruments were reviewed and evaluated based on these variables:</a:t>
            </a:r>
          </a:p>
          <a:p>
            <a:pPr lvl="1"/>
            <a:r>
              <a:rPr lang="en-US" dirty="0"/>
              <a:t>Source of instrument</a:t>
            </a:r>
          </a:p>
          <a:p>
            <a:pPr lvl="1"/>
            <a:r>
              <a:rPr lang="en-US" dirty="0"/>
              <a:t>TBI and/or ABI focus/inclusion</a:t>
            </a:r>
          </a:p>
          <a:p>
            <a:pPr lvl="1"/>
            <a:r>
              <a:rPr lang="en-US" dirty="0"/>
              <a:t>Description	</a:t>
            </a:r>
          </a:p>
          <a:p>
            <a:pPr lvl="2"/>
            <a:r>
              <a:rPr lang="en-US" dirty="0"/>
              <a:t>Checklist</a:t>
            </a:r>
          </a:p>
          <a:p>
            <a:pPr lvl="2"/>
            <a:r>
              <a:rPr lang="en-US" dirty="0"/>
              <a:t>Interview format</a:t>
            </a:r>
          </a:p>
          <a:p>
            <a:pPr lvl="2"/>
            <a:r>
              <a:rPr lang="en-US" dirty="0"/>
              <a:t>Mental status or neuropsychological measure</a:t>
            </a:r>
          </a:p>
          <a:p>
            <a:pPr lvl="1"/>
            <a:r>
              <a:rPr lang="en-US" dirty="0"/>
              <a:t>Number of items</a:t>
            </a:r>
          </a:p>
          <a:p>
            <a:pPr lvl="1"/>
            <a:r>
              <a:rPr lang="en-US" dirty="0"/>
              <a:t>Intended population</a:t>
            </a:r>
          </a:p>
          <a:p>
            <a:pPr lvl="1"/>
            <a:r>
              <a:rPr lang="en-US" dirty="0"/>
              <a:t>Administration time</a:t>
            </a:r>
          </a:p>
          <a:p>
            <a:pPr lvl="1"/>
            <a:r>
              <a:rPr lang="en-US" dirty="0"/>
              <a:t>Advantages of the instrument</a:t>
            </a:r>
          </a:p>
          <a:p>
            <a:pPr lvl="1"/>
            <a:r>
              <a:rPr lang="en-US" dirty="0"/>
              <a:t>Disadvantages of the instrument</a:t>
            </a:r>
          </a:p>
          <a:p>
            <a:pPr lvl="1"/>
            <a:endParaRPr lang="en-US" dirty="0"/>
          </a:p>
        </p:txBody>
      </p:sp>
    </p:spTree>
    <p:extLst>
      <p:ext uri="{BB962C8B-B14F-4D97-AF65-F5344CB8AC3E}">
        <p14:creationId xmlns:p14="http://schemas.microsoft.com/office/powerpoint/2010/main" val="25744169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889</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Ion</vt:lpstr>
      <vt:lpstr>DARS Community Based Brain Injury Screening Initiative</vt:lpstr>
      <vt:lpstr>Screening for TBI: Public Health Responsibility</vt:lpstr>
      <vt:lpstr>Project Goals</vt:lpstr>
      <vt:lpstr>Project Goals</vt:lpstr>
      <vt:lpstr>Scope of Work  (Three year grant project period)</vt:lpstr>
      <vt:lpstr>Scope of work (continued)</vt:lpstr>
      <vt:lpstr>Scope of Work (continued)</vt:lpstr>
      <vt:lpstr>Literature Review</vt:lpstr>
      <vt:lpstr>Literature Review</vt:lpstr>
      <vt:lpstr>Reviewed Instruments</vt:lpstr>
      <vt:lpstr>Selected Instruments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DARS Community Based Brain Injury Screening Initiative</dc:title>
  <dc:creator>Donna Broshek</dc:creator>
  <cp:lastModifiedBy>Allen, Wanda (DARS)</cp:lastModifiedBy>
  <cp:revision>14</cp:revision>
  <cp:lastPrinted>2017-01-19T13:43:16Z</cp:lastPrinted>
  <dcterms:created xsi:type="dcterms:W3CDTF">2017-01-15T23:34:31Z</dcterms:created>
  <dcterms:modified xsi:type="dcterms:W3CDTF">2017-11-08T17:39:58Z</dcterms:modified>
</cp:coreProperties>
</file>